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7569200" cy="10699750"/>
  <p:notesSz cx="7569200" cy="106997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34182" y="882141"/>
            <a:ext cx="2094484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902004" y="10074682"/>
            <a:ext cx="3594735" cy="180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171946" y="10074682"/>
            <a:ext cx="216535" cy="180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3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Relationship Id="rId3" Type="http://schemas.openxmlformats.org/officeDocument/2006/relationships/image" Target="../media/image55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Relationship Id="rId3" Type="http://schemas.openxmlformats.org/officeDocument/2006/relationships/image" Target="../media/image29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33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Relationship Id="rId3" Type="http://schemas.openxmlformats.org/officeDocument/2006/relationships/image" Target="../media/image63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info@infolabz.in" TargetMode="External"/><Relationship Id="rId3" Type="http://schemas.openxmlformats.org/officeDocument/2006/relationships/hyperlink" Target="http://www.infolabz.in/" TargetMode="External"/><Relationship Id="rId4" Type="http://schemas.openxmlformats.org/officeDocument/2006/relationships/image" Target="../media/image2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Relationship Id="rId3" Type="http://schemas.openxmlformats.org/officeDocument/2006/relationships/image" Target="../media/image75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Relationship Id="rId3" Type="http://schemas.openxmlformats.org/officeDocument/2006/relationships/image" Target="../media/image81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" TargetMode="External"/><Relationship Id="rId3" Type="http://schemas.openxmlformats.org/officeDocument/2006/relationships/hyperlink" Target="https://youtube.com/" TargetMode="External"/><Relationship Id="rId4" Type="http://schemas.openxmlformats.org/officeDocument/2006/relationships/hyperlink" Target="https://www.w3schools.com/" TargetMode="External"/><Relationship Id="rId5" Type="http://schemas.openxmlformats.org/officeDocument/2006/relationships/hyperlink" Target="https://www.javatpoint.com/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132" y="10051795"/>
            <a:ext cx="25527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Times New Roman"/>
                <a:cs typeface="Times New Roman"/>
              </a:rPr>
              <a:t>Navgujarat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College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of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Computer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Application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761" y="10051795"/>
            <a:ext cx="958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9150" y="785875"/>
            <a:ext cx="3544570" cy="3334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600" spc="-10">
                <a:latin typeface="Times New Roman"/>
                <a:cs typeface="Times New Roman"/>
              </a:rPr>
              <a:t>Project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Report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on</a:t>
            </a:r>
            <a:endParaRPr sz="1600">
              <a:latin typeface="Times New Roman"/>
              <a:cs typeface="Times New Roman"/>
            </a:endParaRPr>
          </a:p>
          <a:p>
            <a:pPr algn="ctr" marL="461009" marR="454659">
              <a:lnSpc>
                <a:spcPct val="290000"/>
              </a:lnSpc>
            </a:pPr>
            <a:r>
              <a:rPr dirty="0" sz="1600" spc="-5">
                <a:latin typeface="Times New Roman"/>
                <a:cs typeface="Times New Roman"/>
              </a:rPr>
              <a:t>E-commerce Platform for Shoes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In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partial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Fulfillment of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480695" marR="5080" indent="-468630">
              <a:lnSpc>
                <a:spcPct val="145000"/>
              </a:lnSpc>
            </a:pPr>
            <a:r>
              <a:rPr dirty="0" sz="1600" spc="-5">
                <a:latin typeface="Times New Roman"/>
                <a:cs typeface="Times New Roman"/>
              </a:rPr>
              <a:t>Bachelor of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Computer</a:t>
            </a:r>
            <a:r>
              <a:rPr dirty="0" sz="1600" spc="-9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Application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(B.C.A)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Gujarat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University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(2023-2024)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4435" y="6420992"/>
            <a:ext cx="2795270" cy="1683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Gujarat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University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Submitted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By</a:t>
            </a:r>
            <a:endParaRPr sz="160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  <a:spcBef>
                <a:spcPts val="865"/>
              </a:spcBef>
            </a:pPr>
            <a:r>
              <a:rPr dirty="0" sz="1600" spc="-25">
                <a:latin typeface="Times New Roman"/>
                <a:cs typeface="Times New Roman"/>
              </a:rPr>
              <a:t>Vinit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Jumani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(2021122100163)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dirty="0" sz="1600" spc="-5">
                <a:latin typeface="Times New Roman"/>
                <a:cs typeface="Times New Roman"/>
              </a:rPr>
              <a:t>Dhruvil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Kadiya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(2021122100165)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4954" y="4230623"/>
            <a:ext cx="2095499" cy="209511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8237"/>
            <a:ext cx="4679315" cy="3246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Times New Roman"/>
                <a:cs typeface="Times New Roman"/>
              </a:rPr>
              <a:t>HARDWARE</a:t>
            </a:r>
            <a:r>
              <a:rPr dirty="0" sz="1600" spc="-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AND</a:t>
            </a:r>
            <a:r>
              <a:rPr dirty="0" sz="1600" spc="-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SOFTWARE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REQUIREMENTS</a:t>
            </a:r>
            <a:endParaRPr sz="1600">
              <a:latin typeface="Times New Roman"/>
              <a:cs typeface="Times New Roman"/>
            </a:endParaRPr>
          </a:p>
          <a:p>
            <a:pPr marL="643255" indent="-182245">
              <a:lnSpc>
                <a:spcPct val="100000"/>
              </a:lnSpc>
              <a:spcBef>
                <a:spcPts val="1425"/>
              </a:spcBef>
              <a:buFont typeface="Symbol"/>
              <a:buChar char=""/>
              <a:tabLst>
                <a:tab pos="643890" algn="l"/>
              </a:tabLst>
            </a:pPr>
            <a:r>
              <a:rPr dirty="0" sz="1400" spc="-5" b="1">
                <a:latin typeface="Times New Roman"/>
                <a:cs typeface="Times New Roman"/>
              </a:rPr>
              <a:t>Hardware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Symbol"/>
              <a:buChar char=""/>
            </a:pPr>
            <a:endParaRPr sz="1300">
              <a:latin typeface="Times New Roman"/>
              <a:cs typeface="Times New Roman"/>
            </a:endParaRPr>
          </a:p>
          <a:p>
            <a:pPr lvl="1" marL="913130" indent="-270510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913130" algn="l"/>
                <a:tab pos="913765" algn="l"/>
              </a:tabLst>
            </a:pPr>
            <a:r>
              <a:rPr dirty="0" sz="1200" spc="-5">
                <a:latin typeface="Times New Roman"/>
                <a:cs typeface="Times New Roman"/>
              </a:rPr>
              <a:t>Desktop/laptop: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windows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8 or </a:t>
            </a:r>
            <a:r>
              <a:rPr dirty="0" sz="1200" spc="-5">
                <a:latin typeface="Times New Roman"/>
                <a:cs typeface="Times New Roman"/>
              </a:rPr>
              <a:t>above</a:t>
            </a:r>
            <a:endParaRPr sz="1200">
              <a:latin typeface="Times New Roman"/>
              <a:cs typeface="Times New Roman"/>
            </a:endParaRPr>
          </a:p>
          <a:p>
            <a:pPr lvl="1" marL="913130" indent="-270510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913130" algn="l"/>
                <a:tab pos="913765" algn="l"/>
              </a:tabLst>
            </a:pPr>
            <a:r>
              <a:rPr dirty="0" sz="1200" spc="-5">
                <a:latin typeface="Times New Roman"/>
                <a:cs typeface="Times New Roman"/>
              </a:rPr>
              <a:t>Storage: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512GB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SSD/HDD</a:t>
            </a:r>
            <a:endParaRPr sz="1200">
              <a:latin typeface="Times New Roman"/>
              <a:cs typeface="Times New Roman"/>
            </a:endParaRPr>
          </a:p>
          <a:p>
            <a:pPr lvl="1" marL="913130" indent="-270510">
              <a:lnSpc>
                <a:spcPct val="100000"/>
              </a:lnSpc>
              <a:spcBef>
                <a:spcPts val="640"/>
              </a:spcBef>
              <a:buFont typeface="Courier New"/>
              <a:buChar char="o"/>
              <a:tabLst>
                <a:tab pos="913130" algn="l"/>
                <a:tab pos="913765" algn="l"/>
              </a:tabLst>
            </a:pPr>
            <a:r>
              <a:rPr dirty="0" sz="1200" spc="-5">
                <a:latin typeface="Times New Roman"/>
                <a:cs typeface="Times New Roman"/>
              </a:rPr>
              <a:t>Processor: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i3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above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Courier New"/>
              <a:buChar char="o"/>
            </a:pPr>
            <a:endParaRPr sz="2000">
              <a:latin typeface="Times New Roman"/>
              <a:cs typeface="Times New Roman"/>
            </a:endParaRPr>
          </a:p>
          <a:p>
            <a:pPr marL="643255" indent="-182245">
              <a:lnSpc>
                <a:spcPct val="100000"/>
              </a:lnSpc>
              <a:buFont typeface="Symbol"/>
              <a:buChar char=""/>
              <a:tabLst>
                <a:tab pos="643890" algn="l"/>
              </a:tabLst>
            </a:pPr>
            <a:r>
              <a:rPr dirty="0" sz="1400" b="1">
                <a:latin typeface="Times New Roman"/>
                <a:cs typeface="Times New Roman"/>
              </a:rPr>
              <a:t>Software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Symbol"/>
              <a:buChar char=""/>
            </a:pPr>
            <a:endParaRPr sz="1300">
              <a:latin typeface="Times New Roman"/>
              <a:cs typeface="Times New Roman"/>
            </a:endParaRPr>
          </a:p>
          <a:p>
            <a:pPr lvl="1" marL="871855" indent="-229235">
              <a:lnSpc>
                <a:spcPct val="100000"/>
              </a:lnSpc>
              <a:buFont typeface="Courier New"/>
              <a:buChar char="o"/>
              <a:tabLst>
                <a:tab pos="872490" algn="l"/>
              </a:tabLst>
            </a:pPr>
            <a:r>
              <a:rPr dirty="0" sz="1200">
                <a:latin typeface="Times New Roman"/>
                <a:cs typeface="Times New Roman"/>
              </a:rPr>
              <a:t>Python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3.11</a:t>
            </a:r>
            <a:endParaRPr sz="1200">
              <a:latin typeface="Times New Roman"/>
              <a:cs typeface="Times New Roman"/>
            </a:endParaRPr>
          </a:p>
          <a:p>
            <a:pPr lvl="1" marL="871855" indent="-229235">
              <a:lnSpc>
                <a:spcPct val="100000"/>
              </a:lnSpc>
              <a:spcBef>
                <a:spcPts val="640"/>
              </a:spcBef>
              <a:buFont typeface="Courier New"/>
              <a:buChar char="o"/>
              <a:tabLst>
                <a:tab pos="872490" algn="l"/>
              </a:tabLst>
            </a:pPr>
            <a:r>
              <a:rPr dirty="0" sz="1200" spc="-5">
                <a:latin typeface="Times New Roman"/>
                <a:cs typeface="Times New Roman"/>
              </a:rPr>
              <a:t>Pycharm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-IDE</a:t>
            </a:r>
            <a:endParaRPr sz="1200">
              <a:latin typeface="Times New Roman"/>
              <a:cs typeface="Times New Roman"/>
            </a:endParaRPr>
          </a:p>
          <a:p>
            <a:pPr lvl="1" marL="871855" indent="-229235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872490" algn="l"/>
              </a:tabLst>
            </a:pPr>
            <a:r>
              <a:rPr dirty="0" sz="1200" spc="-5">
                <a:latin typeface="Times New Roman"/>
                <a:cs typeface="Times New Roman"/>
              </a:rPr>
              <a:t>Web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Browser</a:t>
            </a:r>
            <a:endParaRPr sz="1200">
              <a:latin typeface="Times New Roman"/>
              <a:cs typeface="Times New Roman"/>
            </a:endParaRPr>
          </a:p>
          <a:p>
            <a:pPr lvl="1" marL="871855" indent="-229235">
              <a:lnSpc>
                <a:spcPct val="100000"/>
              </a:lnSpc>
              <a:spcBef>
                <a:spcPts val="640"/>
              </a:spcBef>
              <a:buFont typeface="Courier New"/>
              <a:buChar char="o"/>
              <a:tabLst>
                <a:tab pos="872490" algn="l"/>
              </a:tabLst>
            </a:pPr>
            <a:r>
              <a:rPr dirty="0" sz="1200" spc="-5">
                <a:latin typeface="Times New Roman"/>
                <a:cs typeface="Times New Roman"/>
              </a:rPr>
              <a:t>Db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Browser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3767" y="4023486"/>
            <a:ext cx="26536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>
                <a:latin typeface="Calibri"/>
                <a:cs typeface="Calibri"/>
              </a:rPr>
              <a:t>Admin</a:t>
            </a:r>
            <a:r>
              <a:rPr dirty="0" u="none" sz="3600" spc="-80">
                <a:latin typeface="Calibri"/>
                <a:cs typeface="Calibri"/>
              </a:rPr>
              <a:t> </a:t>
            </a:r>
            <a:r>
              <a:rPr dirty="0" u="none" sz="3600" spc="-20">
                <a:latin typeface="Calibri"/>
                <a:cs typeface="Calibri"/>
              </a:rPr>
              <a:t>Layout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882141"/>
            <a:ext cx="2669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Admin</a:t>
            </a:r>
            <a:r>
              <a:rPr dirty="0" u="none" spc="-30"/>
              <a:t> </a:t>
            </a:r>
            <a:r>
              <a:rPr dirty="0" u="none" spc="-5"/>
              <a:t>Login</a:t>
            </a:r>
            <a:r>
              <a:rPr dirty="0" u="none" spc="-25"/>
              <a:t> </a:t>
            </a:r>
            <a:r>
              <a:rPr dirty="0" u="none"/>
              <a:t>Page:-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4718430"/>
            <a:ext cx="5351145" cy="124333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just" marL="12700" marR="5080">
              <a:lnSpc>
                <a:spcPct val="103400"/>
              </a:lnSpc>
              <a:spcBef>
                <a:spcPts val="3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 </a:t>
            </a:r>
            <a:r>
              <a:rPr dirty="0" sz="1600" spc="-5" b="1">
                <a:latin typeface="Times New Roman"/>
                <a:cs typeface="Times New Roman"/>
              </a:rPr>
              <a:t>:-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 is </a:t>
            </a:r>
            <a:r>
              <a:rPr dirty="0" sz="1600">
                <a:latin typeface="Times New Roman"/>
                <a:cs typeface="Times New Roman"/>
              </a:rPr>
              <a:t>about </a:t>
            </a:r>
            <a:r>
              <a:rPr dirty="0" sz="1600" spc="-5">
                <a:latin typeface="Times New Roman"/>
                <a:cs typeface="Times New Roman"/>
              </a:rPr>
              <a:t>admin </a:t>
            </a:r>
            <a:r>
              <a:rPr dirty="0" sz="1600">
                <a:latin typeface="Times New Roman"/>
                <a:cs typeface="Times New Roman"/>
              </a:rPr>
              <a:t>login. </a:t>
            </a:r>
            <a:r>
              <a:rPr dirty="0" sz="1600" spc="-10">
                <a:latin typeface="Times New Roman"/>
                <a:cs typeface="Times New Roman"/>
              </a:rPr>
              <a:t>Admin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login from here </a:t>
            </a:r>
            <a:r>
              <a:rPr dirty="0" sz="1600">
                <a:latin typeface="Times New Roman"/>
                <a:cs typeface="Times New Roman"/>
              </a:rPr>
              <a:t>and </a:t>
            </a:r>
            <a:r>
              <a:rPr dirty="0" sz="1600" spc="-5">
                <a:latin typeface="Times New Roman"/>
                <a:cs typeface="Times New Roman"/>
              </a:rPr>
              <a:t>manage all the </a:t>
            </a:r>
            <a:r>
              <a:rPr dirty="0" sz="1600">
                <a:latin typeface="Times New Roman"/>
                <a:cs typeface="Times New Roman"/>
              </a:rPr>
              <a:t>things </a:t>
            </a:r>
            <a:r>
              <a:rPr dirty="0" sz="1600" spc="-5">
                <a:latin typeface="Times New Roman"/>
                <a:cs typeface="Times New Roman"/>
              </a:rPr>
              <a:t>from here (only use for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admin).</a:t>
            </a:r>
            <a:endParaRPr sz="16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819"/>
              </a:spcBef>
            </a:pPr>
            <a:r>
              <a:rPr dirty="0" sz="2400" spc="-5" b="1">
                <a:latin typeface="Times New Roman"/>
                <a:cs typeface="Times New Roman"/>
              </a:rPr>
              <a:t>Dashboard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:-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9030461"/>
            <a:ext cx="5499735" cy="75374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>
              <a:lnSpc>
                <a:spcPts val="1910"/>
              </a:lnSpc>
              <a:spcBef>
                <a:spcPts val="16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 </a:t>
            </a:r>
            <a:r>
              <a:rPr dirty="0" sz="1600" spc="-5" b="1">
                <a:latin typeface="Times New Roman"/>
                <a:cs typeface="Times New Roman"/>
              </a:rPr>
              <a:t>:-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 is </a:t>
            </a:r>
            <a:r>
              <a:rPr dirty="0" sz="1600">
                <a:latin typeface="Times New Roman"/>
                <a:cs typeface="Times New Roman"/>
              </a:rPr>
              <a:t>about </a:t>
            </a:r>
            <a:r>
              <a:rPr dirty="0" sz="1600" spc="-5">
                <a:latin typeface="Times New Roman"/>
                <a:cs typeface="Times New Roman"/>
              </a:rPr>
              <a:t>admin dashboard page. In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 page admin can access all </a:t>
            </a:r>
            <a:r>
              <a:rPr dirty="0" sz="1600">
                <a:latin typeface="Times New Roman"/>
                <a:cs typeface="Times New Roman"/>
              </a:rPr>
              <a:t>the </a:t>
            </a:r>
            <a:r>
              <a:rPr dirty="0" sz="1600" spc="-5">
                <a:latin typeface="Times New Roman"/>
                <a:cs typeface="Times New Roman"/>
              </a:rPr>
              <a:t>functions and manage admin and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users.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4875" y="5980556"/>
            <a:ext cx="5731509" cy="304165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860" y="882141"/>
            <a:ext cx="190627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Admin</a:t>
            </a:r>
            <a:r>
              <a:rPr dirty="0" u="none" spc="-45"/>
              <a:t> </a:t>
            </a:r>
            <a:r>
              <a:rPr dirty="0" u="none"/>
              <a:t>Page</a:t>
            </a:r>
            <a:r>
              <a:rPr dirty="0" u="none" spc="-35"/>
              <a:t> </a:t>
            </a:r>
            <a:r>
              <a:rPr dirty="0" u="none"/>
              <a:t>:-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none" sz="2000"/>
              <a:t>General</a:t>
            </a:r>
            <a:r>
              <a:rPr dirty="0" u="none" sz="2000" spc="-50"/>
              <a:t> </a:t>
            </a:r>
            <a:r>
              <a:rPr dirty="0" u="none" sz="2000"/>
              <a:t>: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902004" y="5041519"/>
            <a:ext cx="5752465" cy="93027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1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6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:-</a:t>
            </a:r>
            <a:r>
              <a:rPr dirty="0" sz="1600" spc="55" b="1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 spc="5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 spc="4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 spc="6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about</a:t>
            </a:r>
            <a:r>
              <a:rPr dirty="0" sz="1600" spc="4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admin</a:t>
            </a:r>
            <a:r>
              <a:rPr dirty="0" sz="1600" spc="5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general</a:t>
            </a:r>
            <a:r>
              <a:rPr dirty="0" sz="1600" spc="7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r>
              <a:rPr dirty="0" sz="1600" spc="2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There</a:t>
            </a:r>
            <a:r>
              <a:rPr dirty="0" sz="1600" spc="4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 detail about admin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name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and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password.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2000" b="1">
                <a:latin typeface="Times New Roman"/>
                <a:cs typeface="Times New Roman"/>
              </a:rPr>
              <a:t>Personal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information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860" y="9006077"/>
            <a:ext cx="5762625" cy="77787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just" marL="18415" marR="5080" indent="-6350">
              <a:lnSpc>
                <a:spcPct val="104400"/>
              </a:lnSpc>
              <a:spcBef>
                <a:spcPts val="1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 </a:t>
            </a:r>
            <a:r>
              <a:rPr dirty="0" sz="1600" spc="-5" b="1">
                <a:latin typeface="Times New Roman"/>
                <a:cs typeface="Times New Roman"/>
              </a:rPr>
              <a:t>:- </a:t>
            </a:r>
            <a:r>
              <a:rPr dirty="0" sz="1600" spc="-5">
                <a:latin typeface="Times New Roman"/>
                <a:cs typeface="Times New Roman"/>
              </a:rPr>
              <a:t>This screen-shot is about admin personal information.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In this page there is a personal details of admin like first name, last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name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and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email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address.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1711451"/>
            <a:ext cx="5731509" cy="32237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6086855"/>
            <a:ext cx="5731509" cy="281863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5189"/>
            <a:ext cx="15233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Times New Roman"/>
                <a:cs typeface="Times New Roman"/>
              </a:rPr>
              <a:t>A</a:t>
            </a:r>
            <a:r>
              <a:rPr dirty="0" sz="2000" b="1">
                <a:latin typeface="Times New Roman"/>
                <a:cs typeface="Times New Roman"/>
              </a:rPr>
              <a:t>dd</a:t>
            </a:r>
            <a:r>
              <a:rPr dirty="0" sz="2000" spc="-114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A</a:t>
            </a:r>
            <a:r>
              <a:rPr dirty="0" sz="2000" spc="-5" b="1">
                <a:latin typeface="Times New Roman"/>
                <a:cs typeface="Times New Roman"/>
              </a:rPr>
              <a:t>dmi</a:t>
            </a:r>
            <a:r>
              <a:rPr dirty="0" sz="2000" b="1">
                <a:latin typeface="Times New Roman"/>
                <a:cs typeface="Times New Roman"/>
              </a:rPr>
              <a:t>n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:</a:t>
            </a:r>
            <a:r>
              <a:rPr dirty="0" sz="2000" b="1">
                <a:latin typeface="Times New Roman"/>
                <a:cs typeface="Times New Roman"/>
              </a:rPr>
              <a:t>-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860" y="8004809"/>
            <a:ext cx="5763260" cy="5219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8415" marR="5080" indent="-6350">
              <a:lnSpc>
                <a:spcPct val="103699"/>
              </a:lnSpc>
              <a:spcBef>
                <a:spcPts val="2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2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6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about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add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admin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With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use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of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admin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add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another admin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and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manage this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31213"/>
            <a:ext cx="5731509" cy="32238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680203"/>
            <a:ext cx="5731509" cy="322351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860" y="882141"/>
            <a:ext cx="37547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Manage</a:t>
            </a:r>
            <a:r>
              <a:rPr dirty="0" u="none" spc="-25"/>
              <a:t> </a:t>
            </a:r>
            <a:r>
              <a:rPr dirty="0" u="none" spc="-10"/>
              <a:t>Product</a:t>
            </a:r>
            <a:r>
              <a:rPr dirty="0" u="none" spc="-20"/>
              <a:t> </a:t>
            </a:r>
            <a:r>
              <a:rPr dirty="0" u="none" spc="-5"/>
              <a:t>Category</a:t>
            </a:r>
            <a:r>
              <a:rPr dirty="0" u="none" spc="-25"/>
              <a:t> </a:t>
            </a:r>
            <a:r>
              <a:rPr dirty="0" u="none" spc="5"/>
              <a:t>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4518786"/>
            <a:ext cx="5653405" cy="9906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3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5">
                <a:latin typeface="Times New Roman"/>
                <a:cs typeface="Times New Roman"/>
              </a:rPr>
              <a:t> 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 </a:t>
            </a:r>
            <a:r>
              <a:rPr dirty="0" sz="1600">
                <a:latin typeface="Times New Roman"/>
                <a:cs typeface="Times New Roman"/>
              </a:rPr>
              <a:t>about</a:t>
            </a:r>
            <a:r>
              <a:rPr dirty="0" sz="1600" spc="-5">
                <a:latin typeface="Times New Roman"/>
                <a:cs typeface="Times New Roman"/>
              </a:rPr>
              <a:t> manage product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15">
                <a:latin typeface="Times New Roman"/>
                <a:cs typeface="Times New Roman"/>
              </a:rPr>
              <a:t>category.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 page admin can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add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 and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manage it.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2400" spc="-5" b="1">
                <a:latin typeface="Times New Roman"/>
                <a:cs typeface="Times New Roman"/>
              </a:rPr>
              <a:t>Add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Product </a:t>
            </a:r>
            <a:r>
              <a:rPr dirty="0" sz="2400" spc="-5" b="1">
                <a:latin typeface="Times New Roman"/>
                <a:cs typeface="Times New Roman"/>
              </a:rPr>
              <a:t>Category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:-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8958833"/>
            <a:ext cx="5510530" cy="52006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3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-15" b="1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about</a:t>
            </a:r>
            <a:r>
              <a:rPr dirty="0" sz="1600" spc="-5">
                <a:latin typeface="Times New Roman"/>
                <a:cs typeface="Times New Roman"/>
              </a:rPr>
              <a:t> add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15">
                <a:latin typeface="Times New Roman"/>
                <a:cs typeface="Times New Roman"/>
              </a:rPr>
              <a:t>category.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That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means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admin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add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 from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5">
                <a:latin typeface="Times New Roman"/>
                <a:cs typeface="Times New Roman"/>
              </a:rPr>
              <a:t> page.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1292605"/>
            <a:ext cx="5731509" cy="32238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630036"/>
            <a:ext cx="5731509" cy="322389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01093"/>
            <a:ext cx="5738495" cy="118745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400" b="1">
                <a:latin typeface="Times New Roman"/>
                <a:cs typeface="Times New Roman"/>
              </a:rPr>
              <a:t>Manage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Product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Details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:-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3099"/>
              </a:lnSpc>
              <a:spcBef>
                <a:spcPts val="885"/>
              </a:spcBef>
            </a:pPr>
            <a:r>
              <a:rPr dirty="0" sz="1600" spc="-5" b="1">
                <a:latin typeface="Times New Roman"/>
                <a:cs typeface="Times New Roman"/>
              </a:rPr>
              <a:t>Description:-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about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manage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details.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In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 admin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manage the details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5">
                <a:latin typeface="Times New Roman"/>
                <a:cs typeface="Times New Roman"/>
              </a:rPr>
              <a:t>of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every product.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319140"/>
            <a:ext cx="1883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Add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Product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000122"/>
            <a:ext cx="5731509" cy="32238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830061"/>
            <a:ext cx="5731509" cy="322389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32275"/>
            <a:ext cx="5728335" cy="5219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 </a:t>
            </a:r>
            <a:r>
              <a:rPr dirty="0" sz="1600" spc="-5" b="1">
                <a:latin typeface="Times New Roman"/>
                <a:cs typeface="Times New Roman"/>
              </a:rPr>
              <a:t>:-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 is </a:t>
            </a:r>
            <a:r>
              <a:rPr dirty="0" sz="1600">
                <a:latin typeface="Times New Roman"/>
                <a:cs typeface="Times New Roman"/>
              </a:rPr>
              <a:t>about </a:t>
            </a:r>
            <a:r>
              <a:rPr dirty="0" sz="1600" spc="-5">
                <a:latin typeface="Times New Roman"/>
                <a:cs typeface="Times New Roman"/>
              </a:rPr>
              <a:t>add product page. </a:t>
            </a:r>
            <a:r>
              <a:rPr dirty="0" sz="1600" spc="-10">
                <a:latin typeface="Times New Roman"/>
                <a:cs typeface="Times New Roman"/>
              </a:rPr>
              <a:t>Admin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add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 new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 from here and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manage all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 </a:t>
            </a:r>
            <a:r>
              <a:rPr dirty="0" sz="1600" spc="-5">
                <a:latin typeface="Times New Roman"/>
                <a:cs typeface="Times New Roman"/>
              </a:rPr>
              <a:t>products.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04" y="4832730"/>
            <a:ext cx="2670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User</a:t>
            </a:r>
            <a:r>
              <a:rPr dirty="0" u="none" spc="-75"/>
              <a:t> </a:t>
            </a:r>
            <a:r>
              <a:rPr dirty="0" u="none"/>
              <a:t>Login</a:t>
            </a:r>
            <a:r>
              <a:rPr dirty="0" u="none" spc="-25"/>
              <a:t> </a:t>
            </a:r>
            <a:r>
              <a:rPr dirty="0" u="none" spc="-5"/>
              <a:t>details</a:t>
            </a:r>
            <a:r>
              <a:rPr dirty="0" u="none" spc="-40"/>
              <a:t> </a:t>
            </a:r>
            <a:r>
              <a:rPr dirty="0" u="none" spc="5"/>
              <a:t>:-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2860" y="8673845"/>
            <a:ext cx="5763895" cy="77660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algn="just" marL="18415" marR="5080" indent="-6350">
              <a:lnSpc>
                <a:spcPct val="104099"/>
              </a:lnSpc>
              <a:spcBef>
                <a:spcPts val="1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 </a:t>
            </a:r>
            <a:r>
              <a:rPr dirty="0" sz="1600" spc="5" b="1">
                <a:latin typeface="Times New Roman"/>
                <a:cs typeface="Times New Roman"/>
              </a:rPr>
              <a:t>:-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 is about user/customer details page.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Admin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>
                <a:latin typeface="Times New Roman"/>
                <a:cs typeface="Times New Roman"/>
              </a:rPr>
              <a:t>see </a:t>
            </a:r>
            <a:r>
              <a:rPr dirty="0" sz="1600" spc="-5">
                <a:latin typeface="Times New Roman"/>
                <a:cs typeface="Times New Roman"/>
              </a:rPr>
              <a:t>all </a:t>
            </a:r>
            <a:r>
              <a:rPr dirty="0" sz="1600">
                <a:latin typeface="Times New Roman"/>
                <a:cs typeface="Times New Roman"/>
              </a:rPr>
              <a:t>the </a:t>
            </a:r>
            <a:r>
              <a:rPr dirty="0" sz="1600" spc="-5">
                <a:latin typeface="Times New Roman"/>
                <a:cs typeface="Times New Roman"/>
              </a:rPr>
              <a:t>details from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page and manage all </a:t>
            </a:r>
            <a:r>
              <a:rPr dirty="0" sz="1600">
                <a:latin typeface="Times New Roman"/>
                <a:cs typeface="Times New Roman"/>
              </a:rPr>
              <a:t>the </a:t>
            </a:r>
            <a:r>
              <a:rPr dirty="0" sz="1600" spc="-10">
                <a:latin typeface="Times New Roman"/>
                <a:cs typeface="Times New Roman"/>
              </a:rPr>
              <a:t>users </a:t>
            </a:r>
            <a:r>
              <a:rPr dirty="0" sz="1600" spc="-5">
                <a:latin typeface="Times New Roman"/>
                <a:cs typeface="Times New Roman"/>
              </a:rPr>
              <a:t> and customers from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here.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344667"/>
            <a:ext cx="5731509" cy="322338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860" y="882141"/>
            <a:ext cx="34029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User</a:t>
            </a:r>
            <a:r>
              <a:rPr dirty="0" u="none" spc="-65"/>
              <a:t> </a:t>
            </a:r>
            <a:r>
              <a:rPr dirty="0" u="none"/>
              <a:t>/</a:t>
            </a:r>
            <a:r>
              <a:rPr dirty="0" u="none" spc="-15"/>
              <a:t> </a:t>
            </a:r>
            <a:r>
              <a:rPr dirty="0" u="none" spc="-5"/>
              <a:t>Customer</a:t>
            </a:r>
            <a:r>
              <a:rPr dirty="0" u="none" spc="-60"/>
              <a:t> </a:t>
            </a:r>
            <a:r>
              <a:rPr dirty="0" u="none" spc="-5"/>
              <a:t>Details</a:t>
            </a:r>
            <a:r>
              <a:rPr dirty="0" u="none" spc="-15"/>
              <a:t> </a:t>
            </a:r>
            <a:r>
              <a:rPr dirty="0" u="none" spc="5"/>
              <a:t>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860" y="4520310"/>
            <a:ext cx="5763895" cy="77660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algn="just" marL="18415" marR="5080" indent="-6350">
              <a:lnSpc>
                <a:spcPct val="104099"/>
              </a:lnSpc>
              <a:spcBef>
                <a:spcPts val="1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 </a:t>
            </a:r>
            <a:r>
              <a:rPr dirty="0" sz="1600" spc="-5" b="1">
                <a:latin typeface="Times New Roman"/>
                <a:cs typeface="Times New Roman"/>
              </a:rPr>
              <a:t>:-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 is about manage user/customer details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 </a:t>
            </a:r>
            <a:r>
              <a:rPr dirty="0" sz="1600" spc="-10">
                <a:latin typeface="Times New Roman"/>
                <a:cs typeface="Times New Roman"/>
              </a:rPr>
              <a:t>Admin </a:t>
            </a:r>
            <a:r>
              <a:rPr dirty="0" sz="1600" spc="-5">
                <a:latin typeface="Times New Roman"/>
                <a:cs typeface="Times New Roman"/>
              </a:rPr>
              <a:t>can see all </a:t>
            </a:r>
            <a:r>
              <a:rPr dirty="0" sz="1600">
                <a:latin typeface="Times New Roman"/>
                <a:cs typeface="Times New Roman"/>
              </a:rPr>
              <a:t>the </a:t>
            </a:r>
            <a:r>
              <a:rPr dirty="0" sz="1600" spc="-5">
                <a:latin typeface="Times New Roman"/>
                <a:cs typeface="Times New Roman"/>
              </a:rPr>
              <a:t>details from this page and manage all </a:t>
            </a:r>
            <a:r>
              <a:rPr dirty="0" sz="1600">
                <a:latin typeface="Times New Roman"/>
                <a:cs typeface="Times New Roman"/>
              </a:rPr>
              <a:t>the 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users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and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customers from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here.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860" y="5466968"/>
            <a:ext cx="3161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Manage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Product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Cart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:-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262058"/>
            <a:ext cx="5654675" cy="5207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3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 </a:t>
            </a:r>
            <a:r>
              <a:rPr dirty="0" sz="1600" spc="-5" b="1">
                <a:latin typeface="Times New Roman"/>
                <a:cs typeface="Times New Roman"/>
              </a:rPr>
              <a:t>:-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 is </a:t>
            </a:r>
            <a:r>
              <a:rPr dirty="0" sz="1600">
                <a:latin typeface="Times New Roman"/>
                <a:cs typeface="Times New Roman"/>
              </a:rPr>
              <a:t>about </a:t>
            </a:r>
            <a:r>
              <a:rPr dirty="0" sz="1600" spc="-5">
                <a:latin typeface="Times New Roman"/>
                <a:cs typeface="Times New Roman"/>
              </a:rPr>
              <a:t>manage product cart. </a:t>
            </a:r>
            <a:r>
              <a:rPr dirty="0" sz="1600" spc="-10">
                <a:latin typeface="Times New Roman"/>
                <a:cs typeface="Times New Roman"/>
              </a:rPr>
              <a:t>Admin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manage product cart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from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 page.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1292605"/>
            <a:ext cx="5731509" cy="32238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6071615"/>
            <a:ext cx="5731509" cy="30857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882141"/>
            <a:ext cx="34836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Manage</a:t>
            </a:r>
            <a:r>
              <a:rPr dirty="0" u="none" spc="-20"/>
              <a:t> </a:t>
            </a:r>
            <a:r>
              <a:rPr dirty="0" u="none" spc="-10"/>
              <a:t>Product</a:t>
            </a:r>
            <a:r>
              <a:rPr dirty="0" u="none" spc="-15"/>
              <a:t> </a:t>
            </a:r>
            <a:r>
              <a:rPr dirty="0" u="none" spc="-5"/>
              <a:t>Orders</a:t>
            </a:r>
            <a:r>
              <a:rPr dirty="0" u="none" spc="-15"/>
              <a:t> </a:t>
            </a:r>
            <a:r>
              <a:rPr dirty="0" u="none"/>
              <a:t>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4503546"/>
            <a:ext cx="5255260" cy="52197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2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5">
                <a:latin typeface="Times New Roman"/>
                <a:cs typeface="Times New Roman"/>
              </a:rPr>
              <a:t> 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 </a:t>
            </a:r>
            <a:r>
              <a:rPr dirty="0" sz="1600">
                <a:latin typeface="Times New Roman"/>
                <a:cs typeface="Times New Roman"/>
              </a:rPr>
              <a:t>about </a:t>
            </a:r>
            <a:r>
              <a:rPr dirty="0" sz="1600" spc="-5">
                <a:latin typeface="Times New Roman"/>
                <a:cs typeface="Times New Roman"/>
              </a:rPr>
              <a:t>manage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 orders.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Admin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manage product orders</a:t>
            </a:r>
            <a:r>
              <a:rPr dirty="0" sz="1600">
                <a:latin typeface="Times New Roman"/>
                <a:cs typeface="Times New Roman"/>
              </a:rPr>
              <a:t> from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860" y="5457824"/>
            <a:ext cx="29635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Manage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Card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Detail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:-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2860" y="9095993"/>
            <a:ext cx="5765165" cy="52324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8415" marR="5080" indent="-6350">
              <a:lnSpc>
                <a:spcPct val="104400"/>
              </a:lnSpc>
              <a:spcBef>
                <a:spcPts val="1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6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165" b="1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 spc="16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 spc="15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 spc="16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about</a:t>
            </a:r>
            <a:r>
              <a:rPr dirty="0" sz="1600" spc="15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manage</a:t>
            </a:r>
            <a:r>
              <a:rPr dirty="0" sz="1600" spc="17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card</a:t>
            </a:r>
            <a:r>
              <a:rPr dirty="0" sz="1600" spc="15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details.</a:t>
            </a:r>
            <a:r>
              <a:rPr dirty="0" sz="1600" spc="16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In</a:t>
            </a:r>
            <a:r>
              <a:rPr dirty="0" sz="1600" spc="15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 there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 all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 details of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card.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292605"/>
            <a:ext cx="5731509" cy="32238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4875" y="5867907"/>
            <a:ext cx="5731509" cy="322389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7412" y="892809"/>
            <a:ext cx="5929630" cy="2595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Times New Roman"/>
                <a:cs typeface="Times New Roman"/>
              </a:rPr>
              <a:t>Acknowledgement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algn="just" marL="177165" marR="5080">
              <a:lnSpc>
                <a:spcPct val="143800"/>
              </a:lnSpc>
              <a:spcBef>
                <a:spcPts val="5"/>
              </a:spcBef>
            </a:pPr>
            <a:r>
              <a:rPr dirty="0" sz="1200" spc="-5">
                <a:latin typeface="Times New Roman"/>
                <a:cs typeface="Times New Roman"/>
              </a:rPr>
              <a:t>We would like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-5">
                <a:latin typeface="Times New Roman"/>
                <a:cs typeface="Times New Roman"/>
              </a:rPr>
              <a:t>express </a:t>
            </a:r>
            <a:r>
              <a:rPr dirty="0" sz="1200">
                <a:latin typeface="Times New Roman"/>
                <a:cs typeface="Times New Roman"/>
              </a:rPr>
              <a:t>our special thanks </a:t>
            </a:r>
            <a:r>
              <a:rPr dirty="0" sz="1200" spc="5">
                <a:latin typeface="Times New Roman"/>
                <a:cs typeface="Times New Roman"/>
              </a:rPr>
              <a:t>of </a:t>
            </a:r>
            <a:r>
              <a:rPr dirty="0" sz="1200" spc="-5">
                <a:latin typeface="Times New Roman"/>
                <a:cs typeface="Times New Roman"/>
              </a:rPr>
              <a:t>gratitude </a:t>
            </a:r>
            <a:r>
              <a:rPr dirty="0" sz="1200">
                <a:latin typeface="Times New Roman"/>
                <a:cs typeface="Times New Roman"/>
              </a:rPr>
              <a:t>to our </a:t>
            </a:r>
            <a:r>
              <a:rPr dirty="0" sz="1200" spc="-5">
                <a:latin typeface="Times New Roman"/>
                <a:cs typeface="Times New Roman"/>
              </a:rPr>
              <a:t>project </a:t>
            </a:r>
            <a:r>
              <a:rPr dirty="0" sz="1200">
                <a:latin typeface="Times New Roman"/>
                <a:cs typeface="Times New Roman"/>
              </a:rPr>
              <a:t>guide </a:t>
            </a:r>
            <a:r>
              <a:rPr dirty="0" sz="1200" spc="-5">
                <a:latin typeface="Times New Roman"/>
                <a:cs typeface="Times New Roman"/>
              </a:rPr>
              <a:t>Prof. </a:t>
            </a:r>
            <a:r>
              <a:rPr dirty="0" sz="1200">
                <a:latin typeface="Times New Roman"/>
                <a:cs typeface="Times New Roman"/>
              </a:rPr>
              <a:t>Ankita 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Gondaliya as well as </a:t>
            </a:r>
            <a:r>
              <a:rPr dirty="0" sz="1200">
                <a:latin typeface="Times New Roman"/>
                <a:cs typeface="Times New Roman"/>
              </a:rPr>
              <a:t>our </a:t>
            </a:r>
            <a:r>
              <a:rPr dirty="0" sz="1200" spc="-5">
                <a:latin typeface="Times New Roman"/>
                <a:cs typeface="Times New Roman"/>
              </a:rPr>
              <a:t>vice-principal incharge, Who </a:t>
            </a:r>
            <a:r>
              <a:rPr dirty="0" sz="1200">
                <a:latin typeface="Times New Roman"/>
                <a:cs typeface="Times New Roman"/>
              </a:rPr>
              <a:t>gave </a:t>
            </a:r>
            <a:r>
              <a:rPr dirty="0" sz="1200" spc="-5">
                <a:latin typeface="Times New Roman"/>
                <a:cs typeface="Times New Roman"/>
              </a:rPr>
              <a:t>us </a:t>
            </a:r>
            <a:r>
              <a:rPr dirty="0" sz="1200">
                <a:latin typeface="Times New Roman"/>
                <a:cs typeface="Times New Roman"/>
              </a:rPr>
              <a:t>the golden </a:t>
            </a:r>
            <a:r>
              <a:rPr dirty="0" sz="1200" spc="-5">
                <a:latin typeface="Times New Roman"/>
                <a:cs typeface="Times New Roman"/>
              </a:rPr>
              <a:t>opportunity </a:t>
            </a:r>
            <a:r>
              <a:rPr dirty="0" sz="1200">
                <a:latin typeface="Times New Roman"/>
                <a:cs typeface="Times New Roman"/>
              </a:rPr>
              <a:t>to do 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 </a:t>
            </a:r>
            <a:r>
              <a:rPr dirty="0" sz="1200" spc="-5">
                <a:latin typeface="Times New Roman"/>
                <a:cs typeface="Times New Roman"/>
              </a:rPr>
              <a:t>wonderful project </a:t>
            </a:r>
            <a:r>
              <a:rPr dirty="0" sz="1200">
                <a:latin typeface="Times New Roman"/>
                <a:cs typeface="Times New Roman"/>
              </a:rPr>
              <a:t>on the topic </a:t>
            </a:r>
            <a:r>
              <a:rPr dirty="0" sz="1200" spc="-5">
                <a:latin typeface="Times New Roman"/>
                <a:cs typeface="Times New Roman"/>
              </a:rPr>
              <a:t>E-commerce platform </a:t>
            </a:r>
            <a:r>
              <a:rPr dirty="0" sz="1200">
                <a:latin typeface="Times New Roman"/>
                <a:cs typeface="Times New Roman"/>
              </a:rPr>
              <a:t>for </a:t>
            </a:r>
            <a:r>
              <a:rPr dirty="0" sz="1200" spc="-5">
                <a:latin typeface="Times New Roman"/>
                <a:cs typeface="Times New Roman"/>
              </a:rPr>
              <a:t>shoes, </a:t>
            </a:r>
            <a:r>
              <a:rPr dirty="0" sz="1200">
                <a:latin typeface="Times New Roman"/>
                <a:cs typeface="Times New Roman"/>
              </a:rPr>
              <a:t>Which </a:t>
            </a:r>
            <a:r>
              <a:rPr dirty="0" sz="1200" spc="-5">
                <a:latin typeface="Times New Roman"/>
                <a:cs typeface="Times New Roman"/>
              </a:rPr>
              <a:t>also helped us </a:t>
            </a:r>
            <a:r>
              <a:rPr dirty="0" sz="1200" spc="-10">
                <a:latin typeface="Times New Roman"/>
                <a:cs typeface="Times New Roman"/>
              </a:rPr>
              <a:t>in 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doing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lotof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research</a:t>
            </a:r>
            <a:r>
              <a:rPr dirty="0" sz="1200">
                <a:latin typeface="Times New Roman"/>
                <a:cs typeface="Times New Roman"/>
              </a:rPr>
              <a:t> and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We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came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know about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so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many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new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things </a:t>
            </a:r>
            <a:r>
              <a:rPr dirty="0" sz="1200" spc="-5">
                <a:latin typeface="Times New Roman"/>
                <a:cs typeface="Times New Roman"/>
              </a:rPr>
              <a:t>We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are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really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thankful </a:t>
            </a:r>
            <a:r>
              <a:rPr dirty="0" sz="1200" spc="-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">
                <a:latin typeface="Times New Roman"/>
                <a:cs typeface="Times New Roman"/>
              </a:rPr>
              <a:t> them.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Times New Roman"/>
              <a:cs typeface="Times New Roman"/>
            </a:endParaRPr>
          </a:p>
          <a:p>
            <a:pPr algn="just" marL="177165" marR="10160">
              <a:lnSpc>
                <a:spcPct val="144200"/>
              </a:lnSpc>
              <a:spcBef>
                <a:spcPts val="5"/>
              </a:spcBef>
            </a:pPr>
            <a:r>
              <a:rPr dirty="0" sz="1200" spc="-5">
                <a:latin typeface="Times New Roman"/>
                <a:cs typeface="Times New Roman"/>
              </a:rPr>
              <a:t>Secondly,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We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should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also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like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thank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parents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and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friends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who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helped</a:t>
            </a:r>
            <a:r>
              <a:rPr dirty="0" sz="1200" spc="-5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finalizing </a:t>
            </a:r>
            <a:r>
              <a:rPr dirty="0" sz="1200" spc="-29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this</a:t>
            </a:r>
            <a:r>
              <a:rPr dirty="0" sz="1200" spc="-5">
                <a:latin typeface="Times New Roman"/>
                <a:cs typeface="Times New Roman"/>
              </a:rPr>
              <a:t> project</a:t>
            </a:r>
            <a:r>
              <a:rPr dirty="0" sz="1200">
                <a:latin typeface="Times New Roman"/>
                <a:cs typeface="Times New Roman"/>
              </a:rPr>
              <a:t> within the </a:t>
            </a:r>
            <a:r>
              <a:rPr dirty="0" sz="1200" spc="-5">
                <a:latin typeface="Times New Roman"/>
                <a:cs typeface="Times New Roman"/>
              </a:rPr>
              <a:t>limited</a:t>
            </a:r>
            <a:r>
              <a:rPr dirty="0" sz="1200">
                <a:latin typeface="Times New Roman"/>
                <a:cs typeface="Times New Roman"/>
              </a:rPr>
              <a:t> time</a:t>
            </a:r>
            <a:r>
              <a:rPr dirty="0" sz="1200" spc="-5">
                <a:latin typeface="Times New Roman"/>
                <a:cs typeface="Times New Roman"/>
              </a:rPr>
              <a:t> frame.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22324" y="4625975"/>
          <a:ext cx="5737860" cy="1946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2580"/>
                <a:gridCol w="2865755"/>
              </a:tblGrid>
              <a:tr h="1408429">
                <a:tc>
                  <a:txBody>
                    <a:bodyPr/>
                    <a:lstStyle/>
                    <a:p>
                      <a:pPr marL="69850">
                        <a:lnSpc>
                          <a:spcPts val="1370"/>
                        </a:lnSpc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Date: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25/11/2023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70"/>
                        </a:lnSpc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Students</a:t>
                      </a:r>
                      <a:r>
                        <a:rPr dirty="0" sz="12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Name: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459740" indent="-229235">
                        <a:lnSpc>
                          <a:spcPts val="141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460375" algn="l"/>
                        </a:tabLst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Vinit</a:t>
                      </a:r>
                      <a:r>
                        <a:rPr dirty="0" sz="12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Jumani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59740" indent="-229235">
                        <a:lnSpc>
                          <a:spcPts val="1410"/>
                        </a:lnSpc>
                        <a:buAutoNum type="arabicPeriod"/>
                        <a:tabLst>
                          <a:tab pos="460375" algn="l"/>
                        </a:tabLst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Dhruvil</a:t>
                      </a:r>
                      <a:r>
                        <a:rPr dirty="0" sz="12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Kadiya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1875">
                <a:tc>
                  <a:txBody>
                    <a:bodyPr/>
                    <a:lstStyle/>
                    <a:p>
                      <a:pPr marL="69850">
                        <a:lnSpc>
                          <a:spcPts val="1370"/>
                        </a:lnSpc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Place: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Ahmedabad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70"/>
                        </a:lnSpc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BCA(6</a:t>
                      </a:r>
                      <a:r>
                        <a:rPr dirty="0" baseline="31250" sz="1200" spc="-7"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dirty="0" baseline="31250" sz="1200" spc="82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Sem)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23" y="0"/>
                </a:moveTo>
                <a:lnTo>
                  <a:pt x="6949440" y="0"/>
                </a:lnTo>
                <a:lnTo>
                  <a:pt x="6949440" y="6096"/>
                </a:lnTo>
                <a:lnTo>
                  <a:pt x="6949440" y="10079736"/>
                </a:lnTo>
                <a:lnTo>
                  <a:pt x="6096" y="10079736"/>
                </a:lnTo>
                <a:lnTo>
                  <a:pt x="6096" y="6096"/>
                </a:lnTo>
                <a:lnTo>
                  <a:pt x="6949440" y="6096"/>
                </a:lnTo>
                <a:lnTo>
                  <a:pt x="6949440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9736"/>
                </a:lnTo>
                <a:lnTo>
                  <a:pt x="0" y="10085832"/>
                </a:lnTo>
                <a:lnTo>
                  <a:pt x="6096" y="10085832"/>
                </a:lnTo>
                <a:lnTo>
                  <a:pt x="6949440" y="10085832"/>
                </a:lnTo>
                <a:lnTo>
                  <a:pt x="6955523" y="10085832"/>
                </a:lnTo>
                <a:lnTo>
                  <a:pt x="6955523" y="10079736"/>
                </a:lnTo>
                <a:lnTo>
                  <a:pt x="6955523" y="6096"/>
                </a:lnTo>
                <a:lnTo>
                  <a:pt x="6955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68297" y="9743974"/>
            <a:ext cx="2552700" cy="180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z="1100" spc="-5">
                <a:latin typeface="Times New Roman"/>
                <a:cs typeface="Times New Roman"/>
              </a:rPr>
              <a:t>Navgujarat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College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of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Computer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Application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56831" y="9743974"/>
            <a:ext cx="146685" cy="180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fld id="{81D60167-4931-47E6-BA6A-407CBD079E47}" type="slidenum">
              <a:rPr dirty="0" sz="1100">
                <a:latin typeface="Times New Roman"/>
                <a:cs typeface="Times New Roman"/>
              </a:rPr>
              <a:t>2</a:t>
            </a:fld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882141"/>
            <a:ext cx="22840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5"/>
              <a:t>View</a:t>
            </a:r>
            <a:r>
              <a:rPr dirty="0" u="none" spc="-40"/>
              <a:t> </a:t>
            </a:r>
            <a:r>
              <a:rPr dirty="0" u="none"/>
              <a:t>Feedback</a:t>
            </a:r>
            <a:r>
              <a:rPr dirty="0" u="none" spc="-40"/>
              <a:t> </a:t>
            </a:r>
            <a:r>
              <a:rPr dirty="0" u="none" spc="-5"/>
              <a:t>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4721478"/>
            <a:ext cx="5417820" cy="124333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3400"/>
              </a:lnSpc>
              <a:spcBef>
                <a:spcPts val="3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about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feedback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table.</a:t>
            </a:r>
            <a:r>
              <a:rPr dirty="0" sz="1600" spc="1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Users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give feedback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and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admin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 spc="1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manage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feedbacks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and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also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delete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feedbacks.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2400" spc="-25" b="1">
                <a:latin typeface="Times New Roman"/>
                <a:cs typeface="Times New Roman"/>
              </a:rPr>
              <a:t>View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Contact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Us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:-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6085331"/>
            <a:ext cx="5731509" cy="322389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8022" y="5239892"/>
            <a:ext cx="31451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5" b="0">
                <a:latin typeface="Times New Roman"/>
                <a:cs typeface="Times New Roman"/>
              </a:rPr>
              <a:t>USER</a:t>
            </a:r>
            <a:r>
              <a:rPr dirty="0" u="none" sz="3600" spc="-85" b="0">
                <a:latin typeface="Times New Roman"/>
                <a:cs typeface="Times New Roman"/>
              </a:rPr>
              <a:t> </a:t>
            </a:r>
            <a:r>
              <a:rPr dirty="0" u="none" sz="3600" spc="-60" b="0">
                <a:latin typeface="Times New Roman"/>
                <a:cs typeface="Times New Roman"/>
              </a:rPr>
              <a:t>LAYOUT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2141"/>
            <a:ext cx="18630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5920" algn="l"/>
              </a:tabLst>
            </a:pPr>
            <a:r>
              <a:rPr dirty="0" sz="2400" b="1">
                <a:latin typeface="Times New Roman"/>
                <a:cs typeface="Times New Roman"/>
              </a:rPr>
              <a:t>Ho</a:t>
            </a:r>
            <a:r>
              <a:rPr dirty="0" sz="2400" spc="5" b="1">
                <a:latin typeface="Times New Roman"/>
                <a:cs typeface="Times New Roman"/>
              </a:rPr>
              <a:t>m</a:t>
            </a:r>
            <a:r>
              <a:rPr dirty="0" sz="2400" b="1">
                <a:latin typeface="Times New Roman"/>
                <a:cs typeface="Times New Roman"/>
              </a:rPr>
              <a:t>e Page	</a:t>
            </a:r>
            <a:r>
              <a:rPr dirty="0" sz="2400" spc="5" b="1">
                <a:latin typeface="Times New Roman"/>
                <a:cs typeface="Times New Roman"/>
              </a:rPr>
              <a:t>:</a:t>
            </a:r>
            <a:r>
              <a:rPr dirty="0" sz="2400" b="1"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227319"/>
            <a:ext cx="5731509" cy="322389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747513"/>
            <a:ext cx="5731509" cy="322389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20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074914"/>
            <a:ext cx="5452745" cy="102616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3400"/>
              </a:lnSpc>
              <a:spcBef>
                <a:spcPts val="3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screen-shots</a:t>
            </a:r>
            <a:r>
              <a:rPr dirty="0" sz="1600">
                <a:latin typeface="Times New Roman"/>
                <a:cs typeface="Times New Roman"/>
              </a:rPr>
              <a:t> are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about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home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r>
              <a:rPr dirty="0" sz="1600">
                <a:latin typeface="Times New Roman"/>
                <a:cs typeface="Times New Roman"/>
              </a:rPr>
              <a:t> In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users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visit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website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and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check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and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if they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want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to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purchase then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they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purchase</a:t>
            </a:r>
            <a:r>
              <a:rPr dirty="0" sz="1600">
                <a:latin typeface="Times New Roman"/>
                <a:cs typeface="Times New Roman"/>
              </a:rPr>
              <a:t> ant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product </a:t>
            </a:r>
            <a:r>
              <a:rPr dirty="0" sz="1600" spc="-5">
                <a:latin typeface="Times New Roman"/>
                <a:cs typeface="Times New Roman"/>
              </a:rPr>
              <a:t>according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to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their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600" spc="-5">
                <a:latin typeface="Times New Roman"/>
                <a:cs typeface="Times New Roman"/>
              </a:rPr>
              <a:t>choices.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747513"/>
            <a:ext cx="5731509" cy="322389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2141"/>
            <a:ext cx="2540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Registration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Page:-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227319"/>
            <a:ext cx="5731509" cy="322389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32275"/>
            <a:ext cx="5520055" cy="5219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about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registration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 </a:t>
            </a:r>
            <a:r>
              <a:rPr dirty="0" sz="1600" spc="-10">
                <a:latin typeface="Times New Roman"/>
                <a:cs typeface="Times New Roman"/>
              </a:rPr>
              <a:t>User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register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their</a:t>
            </a:r>
            <a:r>
              <a:rPr dirty="0" sz="1600" spc="-10">
                <a:latin typeface="Times New Roman"/>
                <a:cs typeface="Times New Roman"/>
              </a:rPr>
              <a:t> self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for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purchasing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any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183117"/>
            <a:ext cx="5194300" cy="5207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3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show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when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successfully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registered.</a:t>
            </a:r>
            <a:r>
              <a:rPr dirty="0" sz="1600" spc="-9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After registering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have to </a:t>
            </a:r>
            <a:r>
              <a:rPr dirty="0" sz="1600">
                <a:latin typeface="Times New Roman"/>
                <a:cs typeface="Times New Roman"/>
              </a:rPr>
              <a:t>login.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864607"/>
            <a:ext cx="5731509" cy="322364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882141"/>
            <a:ext cx="17703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Login</a:t>
            </a:r>
            <a:r>
              <a:rPr dirty="0" u="none" spc="-50"/>
              <a:t> </a:t>
            </a:r>
            <a:r>
              <a:rPr dirty="0" u="none"/>
              <a:t>Page</a:t>
            </a:r>
            <a:r>
              <a:rPr dirty="0" u="none" spc="-45"/>
              <a:t> </a:t>
            </a:r>
            <a:r>
              <a:rPr dirty="0" u="none"/>
              <a:t>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8074914"/>
            <a:ext cx="5480685" cy="5219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about </a:t>
            </a:r>
            <a:r>
              <a:rPr dirty="0" sz="1600" spc="-5">
                <a:latin typeface="Times New Roman"/>
                <a:cs typeface="Times New Roman"/>
              </a:rPr>
              <a:t>login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 </a:t>
            </a:r>
            <a:r>
              <a:rPr dirty="0" sz="1600" spc="-10">
                <a:latin typeface="Times New Roman"/>
                <a:cs typeface="Times New Roman"/>
              </a:rPr>
              <a:t>User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login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from here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with</a:t>
            </a:r>
            <a:r>
              <a:rPr dirty="0" sz="1600">
                <a:latin typeface="Times New Roman"/>
                <a:cs typeface="Times New Roman"/>
              </a:rPr>
              <a:t> their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email id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and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password.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747513"/>
            <a:ext cx="5731509" cy="322389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32275"/>
            <a:ext cx="5210175" cy="5219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5">
                <a:latin typeface="Times New Roman"/>
                <a:cs typeface="Times New Roman"/>
              </a:rPr>
              <a:t> screen-shot is </a:t>
            </a:r>
            <a:r>
              <a:rPr dirty="0" sz="1600">
                <a:latin typeface="Times New Roman"/>
                <a:cs typeface="Times New Roman"/>
              </a:rPr>
              <a:t>after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logged.</a:t>
            </a:r>
            <a:r>
              <a:rPr dirty="0" sz="1600" spc="-10">
                <a:latin typeface="Times New Roman"/>
                <a:cs typeface="Times New Roman"/>
              </a:rPr>
              <a:t> User</a:t>
            </a:r>
            <a:r>
              <a:rPr dirty="0" sz="1600" spc="-5">
                <a:latin typeface="Times New Roman"/>
                <a:cs typeface="Times New Roman"/>
              </a:rPr>
              <a:t> can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access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their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dashboard from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here.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186298"/>
            <a:ext cx="3112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Complete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your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Profile:-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9025889"/>
            <a:ext cx="5422900" cy="5219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dirty="0" sz="1600" spc="-5" b="1">
                <a:latin typeface="Times New Roman"/>
                <a:cs typeface="Times New Roman"/>
              </a:rPr>
              <a:t>Description:-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 spc="1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about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 profile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User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complete their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profile by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698235"/>
            <a:ext cx="5731509" cy="322351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2141"/>
            <a:ext cx="27184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Choose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Categories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:-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860" y="4518786"/>
            <a:ext cx="5236210" cy="5207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8415" marR="5080" indent="-6350">
              <a:lnSpc>
                <a:spcPct val="103099"/>
              </a:lnSpc>
              <a:spcBef>
                <a:spcPts val="3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:-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about </a:t>
            </a:r>
            <a:r>
              <a:rPr dirty="0" sz="1600" spc="-5">
                <a:latin typeface="Times New Roman"/>
                <a:cs typeface="Times New Roman"/>
              </a:rPr>
              <a:t>all categories.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User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choose a category according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to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their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choices.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860" y="5395340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Mens:-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1292605"/>
            <a:ext cx="5731509" cy="32238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4875" y="5805042"/>
            <a:ext cx="5731509" cy="322389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1319" y="1065022"/>
            <a:ext cx="6794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Times New Roman"/>
                <a:cs typeface="Times New Roman"/>
              </a:rPr>
              <a:t>INDEX</a:t>
            </a:r>
            <a:endParaRPr sz="16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7064" y="1661413"/>
          <a:ext cx="5591175" cy="464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190"/>
                <a:gridCol w="4140200"/>
                <a:gridCol w="810895"/>
              </a:tblGrid>
              <a:tr h="29870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 b="1">
                          <a:latin typeface="Calibri"/>
                          <a:cs typeface="Calibri"/>
                        </a:rPr>
                        <a:t>S.NO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29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 b="1">
                          <a:latin typeface="Calibri"/>
                          <a:cs typeface="Calibri"/>
                        </a:rPr>
                        <a:t>TITLE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0" b="1">
                          <a:latin typeface="Calibri"/>
                          <a:cs typeface="Calibri"/>
                        </a:rPr>
                        <a:t>P.NO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70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1.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COMPANY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PROFILE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2.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PROJECT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PROFILE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70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3.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5">
                          <a:latin typeface="Calibri"/>
                          <a:cs typeface="Calibri"/>
                        </a:rPr>
                        <a:t>HARDWARE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SOFTWARE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REQUIREMENTS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71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4.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5">
                          <a:latin typeface="Calibri"/>
                          <a:cs typeface="Calibri"/>
                        </a:rPr>
                        <a:t>HARDWARE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SOFTWARE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REQUIREMENTS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32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5.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ADMIN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SIDE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SCREEN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SHOTS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32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6.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USER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SIDE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SCREEN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SHOTS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18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680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7.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VENDOR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SIDE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SCREEN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SHOTS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36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32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8.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REPORT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LAYOUT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47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32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9.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SAMPLE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CODING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52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680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10.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FUTURE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ENHANCEMENTS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55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582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11.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5">
                          <a:latin typeface="Calibri"/>
                          <a:cs typeface="Calibri"/>
                        </a:rPr>
                        <a:t>CONCLUSION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56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32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12.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BIBLIOGRAPHY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709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5">
                          <a:latin typeface="Calibri"/>
                          <a:cs typeface="Calibri"/>
                        </a:rPr>
                        <a:t>13.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20">
                          <a:latin typeface="Calibri"/>
                          <a:cs typeface="Calibri"/>
                        </a:rPr>
                        <a:t>LOG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SHEET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OF</a:t>
                      </a:r>
                      <a:r>
                        <a:rPr dirty="0" sz="1600" spc="3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REPORTING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58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23" y="0"/>
                </a:moveTo>
                <a:lnTo>
                  <a:pt x="6949440" y="0"/>
                </a:lnTo>
                <a:lnTo>
                  <a:pt x="6949440" y="6096"/>
                </a:lnTo>
                <a:lnTo>
                  <a:pt x="6949440" y="10079736"/>
                </a:lnTo>
                <a:lnTo>
                  <a:pt x="6096" y="10079736"/>
                </a:lnTo>
                <a:lnTo>
                  <a:pt x="6096" y="6096"/>
                </a:lnTo>
                <a:lnTo>
                  <a:pt x="6949440" y="6096"/>
                </a:lnTo>
                <a:lnTo>
                  <a:pt x="6949440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9736"/>
                </a:lnTo>
                <a:lnTo>
                  <a:pt x="0" y="10085832"/>
                </a:lnTo>
                <a:lnTo>
                  <a:pt x="6096" y="10085832"/>
                </a:lnTo>
                <a:lnTo>
                  <a:pt x="6949440" y="10085832"/>
                </a:lnTo>
                <a:lnTo>
                  <a:pt x="6955523" y="10085832"/>
                </a:lnTo>
                <a:lnTo>
                  <a:pt x="6955523" y="10079736"/>
                </a:lnTo>
                <a:lnTo>
                  <a:pt x="6955523" y="6096"/>
                </a:lnTo>
                <a:lnTo>
                  <a:pt x="6955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68297" y="9743974"/>
            <a:ext cx="2552700" cy="180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z="1100" spc="-5">
                <a:latin typeface="Times New Roman"/>
                <a:cs typeface="Times New Roman"/>
              </a:rPr>
              <a:t>Navgujarat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College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of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Computer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Application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56831" y="9743974"/>
            <a:ext cx="146685" cy="180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fld id="{81D60167-4931-47E6-BA6A-407CBD079E47}" type="slidenum">
              <a:rPr dirty="0" sz="1100">
                <a:latin typeface="Times New Roman"/>
                <a:cs typeface="Times New Roman"/>
              </a:rPr>
              <a:t>2</a:t>
            </a:fld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2860" y="7645145"/>
            <a:ext cx="5750560" cy="77343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8415" marR="5080" indent="-6350">
              <a:lnSpc>
                <a:spcPct val="103400"/>
              </a:lnSpc>
              <a:spcBef>
                <a:spcPts val="3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-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:-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screenshot displays products categorized under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men's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fashion.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browse</a:t>
            </a:r>
            <a:r>
              <a:rPr dirty="0" sz="1600" spc="1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through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various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available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men's </a:t>
            </a:r>
            <a:r>
              <a:rPr dirty="0" sz="1600" spc="-15">
                <a:latin typeface="Times New Roman"/>
                <a:cs typeface="Times New Roman"/>
              </a:rPr>
              <a:t>category.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04875" y="914399"/>
            <a:ext cx="5731510" cy="6475730"/>
            <a:chOff x="904875" y="914399"/>
            <a:chExt cx="5731510" cy="6475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75" y="914399"/>
              <a:ext cx="5731509" cy="32238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875" y="4166615"/>
              <a:ext cx="5731509" cy="322326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860" y="882141"/>
            <a:ext cx="13481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0"/>
              <a:t>Womens:-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8434577"/>
            <a:ext cx="5744845" cy="77343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3400"/>
              </a:lnSpc>
              <a:spcBef>
                <a:spcPts val="3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-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:-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screenshot displays products categorized under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men's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fashion.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browse</a:t>
            </a:r>
            <a:r>
              <a:rPr dirty="0" sz="1600" spc="1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through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various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available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men's </a:t>
            </a:r>
            <a:r>
              <a:rPr dirty="0" sz="1600" spc="-15">
                <a:latin typeface="Times New Roman"/>
                <a:cs typeface="Times New Roman"/>
              </a:rPr>
              <a:t>category.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1292605"/>
            <a:ext cx="5731509" cy="32238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4875" y="4922519"/>
            <a:ext cx="5731509" cy="322389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2860" y="882141"/>
            <a:ext cx="18757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Buy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Product:-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860" y="4709286"/>
            <a:ext cx="5762625" cy="52324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8415" marR="5080" indent="-6350">
              <a:lnSpc>
                <a:spcPct val="104400"/>
              </a:lnSpc>
              <a:spcBef>
                <a:spcPts val="1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:-</a:t>
            </a:r>
            <a:r>
              <a:rPr dirty="0" sz="1600" spc="35" b="1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 spc="3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 spc="2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 spc="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about</a:t>
            </a:r>
            <a:r>
              <a:rPr dirty="0" sz="1600" spc="2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purchased</a:t>
            </a:r>
            <a:r>
              <a:rPr dirty="0" sz="1600" spc="3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product.</a:t>
            </a:r>
            <a:r>
              <a:rPr dirty="0" sz="1600" spc="2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Users</a:t>
            </a:r>
            <a:r>
              <a:rPr dirty="0" sz="1600" spc="4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buy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 according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to their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choices.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585840"/>
            <a:ext cx="2947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Times New Roman"/>
                <a:cs typeface="Times New Roman"/>
              </a:rPr>
              <a:t>View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Product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Details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1292605"/>
            <a:ext cx="5731509" cy="32238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6096761"/>
            <a:ext cx="5731509" cy="322389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747513"/>
            <a:ext cx="5731509" cy="322389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074914"/>
            <a:ext cx="5533390" cy="77343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3400"/>
              </a:lnSpc>
              <a:spcBef>
                <a:spcPts val="3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about </a:t>
            </a:r>
            <a:r>
              <a:rPr dirty="0" sz="1600" spc="-5">
                <a:latin typeface="Times New Roman"/>
                <a:cs typeface="Times New Roman"/>
              </a:rPr>
              <a:t>view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details.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While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want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to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purchase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any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they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see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all</a:t>
            </a:r>
            <a:r>
              <a:rPr dirty="0" sz="1600" spc="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 </a:t>
            </a:r>
            <a:r>
              <a:rPr dirty="0" sz="1600" spc="-5">
                <a:latin typeface="Times New Roman"/>
                <a:cs typeface="Times New Roman"/>
              </a:rPr>
              <a:t>details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from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here.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747513"/>
            <a:ext cx="5731509" cy="322389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860" y="882141"/>
            <a:ext cx="19500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Add</a:t>
            </a:r>
            <a:r>
              <a:rPr dirty="0" u="none" spc="-80"/>
              <a:t> </a:t>
            </a:r>
            <a:r>
              <a:rPr dirty="0" u="none" spc="-114"/>
              <a:t>To</a:t>
            </a:r>
            <a:r>
              <a:rPr dirty="0" u="none" spc="-20"/>
              <a:t> </a:t>
            </a:r>
            <a:r>
              <a:rPr dirty="0" u="none" spc="-5"/>
              <a:t>Cart</a:t>
            </a:r>
            <a:r>
              <a:rPr dirty="0" u="none" spc="-20"/>
              <a:t> </a:t>
            </a:r>
            <a:r>
              <a:rPr dirty="0" u="none" spc="5"/>
              <a:t>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8687561"/>
            <a:ext cx="5433060" cy="77343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just" marL="12700" marR="5080">
              <a:lnSpc>
                <a:spcPct val="103400"/>
              </a:lnSpc>
              <a:spcBef>
                <a:spcPts val="3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 </a:t>
            </a:r>
            <a:r>
              <a:rPr dirty="0" sz="1600" spc="-5" b="1">
                <a:latin typeface="Times New Roman"/>
                <a:cs typeface="Times New Roman"/>
              </a:rPr>
              <a:t>:- </a:t>
            </a:r>
            <a:r>
              <a:rPr dirty="0" sz="1600" spc="-5">
                <a:latin typeface="Times New Roman"/>
                <a:cs typeface="Times New Roman"/>
              </a:rPr>
              <a:t>This screen-shot is </a:t>
            </a:r>
            <a:r>
              <a:rPr dirty="0" sz="1600">
                <a:latin typeface="Times New Roman"/>
                <a:cs typeface="Times New Roman"/>
              </a:rPr>
              <a:t>about </a:t>
            </a:r>
            <a:r>
              <a:rPr dirty="0" sz="1600" spc="-5">
                <a:latin typeface="Times New Roman"/>
                <a:cs typeface="Times New Roman"/>
              </a:rPr>
              <a:t>add to cart. While user do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add to cart this </a:t>
            </a:r>
            <a:r>
              <a:rPr dirty="0" sz="1600">
                <a:latin typeface="Times New Roman"/>
                <a:cs typeface="Times New Roman"/>
              </a:rPr>
              <a:t>page </a:t>
            </a:r>
            <a:r>
              <a:rPr dirty="0" sz="1600" spc="-10">
                <a:latin typeface="Times New Roman"/>
                <a:cs typeface="Times New Roman"/>
              </a:rPr>
              <a:t>will </a:t>
            </a:r>
            <a:r>
              <a:rPr dirty="0" sz="1600" spc="-5">
                <a:latin typeface="Times New Roman"/>
                <a:cs typeface="Times New Roman"/>
              </a:rPr>
              <a:t>be shown at user side and user can check 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details.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91995"/>
            <a:ext cx="5731509" cy="32237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122163"/>
            <a:ext cx="5731509" cy="322351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860" y="882141"/>
            <a:ext cx="39604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Remove</a:t>
            </a:r>
            <a:r>
              <a:rPr dirty="0" u="none" spc="-20"/>
              <a:t> </a:t>
            </a:r>
            <a:r>
              <a:rPr dirty="0" u="none" spc="-10"/>
              <a:t>Product </a:t>
            </a:r>
            <a:r>
              <a:rPr dirty="0" u="none" spc="-15"/>
              <a:t>From</a:t>
            </a:r>
            <a:r>
              <a:rPr dirty="0" u="none" spc="-5"/>
              <a:t> Cart</a:t>
            </a:r>
            <a:r>
              <a:rPr dirty="0" u="none" spc="-20"/>
              <a:t> </a:t>
            </a:r>
            <a:r>
              <a:rPr dirty="0" u="none" spc="5"/>
              <a:t>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860" y="4890642"/>
            <a:ext cx="4303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d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et</a:t>
            </a:r>
            <a:r>
              <a:rPr dirty="0" sz="2400" spc="5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Times New Roman"/>
                <a:cs typeface="Times New Roman"/>
              </a:rPr>
              <a:t>i</a:t>
            </a:r>
            <a:r>
              <a:rPr dirty="0" sz="2400" spc="5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s</a:t>
            </a:r>
            <a:r>
              <a:rPr dirty="0" sz="2400" spc="-13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d</a:t>
            </a:r>
            <a:r>
              <a:rPr dirty="0" sz="2400" spc="-14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Ad</a:t>
            </a:r>
            <a:r>
              <a:rPr dirty="0" sz="2400" b="1">
                <a:latin typeface="Times New Roman"/>
                <a:cs typeface="Times New Roman"/>
              </a:rPr>
              <a:t>d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10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ayme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10" b="1">
                <a:latin typeface="Times New Roman"/>
                <a:cs typeface="Times New Roman"/>
              </a:rPr>
              <a:t>:</a:t>
            </a:r>
            <a:r>
              <a:rPr dirty="0" sz="2400" b="1"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860" y="8718041"/>
            <a:ext cx="5765165" cy="77787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just" marL="18415" marR="5080" indent="-6350">
              <a:lnSpc>
                <a:spcPct val="104400"/>
              </a:lnSpc>
              <a:spcBef>
                <a:spcPts val="1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 </a:t>
            </a:r>
            <a:r>
              <a:rPr dirty="0" sz="1600" spc="-5" b="1">
                <a:latin typeface="Times New Roman"/>
                <a:cs typeface="Times New Roman"/>
              </a:rPr>
              <a:t>:-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 is about add details. In this page </a:t>
            </a:r>
            <a:r>
              <a:rPr dirty="0" sz="1600" spc="-10">
                <a:latin typeface="Times New Roman"/>
                <a:cs typeface="Times New Roman"/>
              </a:rPr>
              <a:t>user </a:t>
            </a:r>
            <a:r>
              <a:rPr dirty="0" sz="1600" spc="-5">
                <a:latin typeface="Times New Roman"/>
                <a:cs typeface="Times New Roman"/>
              </a:rPr>
              <a:t> have to put details of name, address and also have </a:t>
            </a:r>
            <a:r>
              <a:rPr dirty="0" sz="1600">
                <a:latin typeface="Times New Roman"/>
                <a:cs typeface="Times New Roman"/>
              </a:rPr>
              <a:t>to </a:t>
            </a:r>
            <a:r>
              <a:rPr dirty="0" sz="1600" spc="-5">
                <a:latin typeface="Times New Roman"/>
                <a:cs typeface="Times New Roman"/>
              </a:rPr>
              <a:t>mention </a:t>
            </a:r>
            <a:r>
              <a:rPr dirty="0" sz="1600">
                <a:latin typeface="Times New Roman"/>
                <a:cs typeface="Times New Roman"/>
              </a:rPr>
              <a:t>the 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method of payment.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1292605"/>
            <a:ext cx="5731509" cy="32238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4875" y="5300725"/>
            <a:ext cx="5731509" cy="322389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882141"/>
            <a:ext cx="20523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Order</a:t>
            </a:r>
            <a:r>
              <a:rPr dirty="0" u="none" spc="-80"/>
              <a:t> </a:t>
            </a:r>
            <a:r>
              <a:rPr dirty="0" u="none" spc="-5"/>
              <a:t>Placed</a:t>
            </a:r>
            <a:r>
              <a:rPr dirty="0" u="none" spc="-35"/>
              <a:t> </a:t>
            </a:r>
            <a:r>
              <a:rPr dirty="0" u="none"/>
              <a:t>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4721478"/>
            <a:ext cx="5622925" cy="991869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2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about </a:t>
            </a:r>
            <a:r>
              <a:rPr dirty="0" sz="1600" spc="-5">
                <a:latin typeface="Times New Roman"/>
                <a:cs typeface="Times New Roman"/>
              </a:rPr>
              <a:t>order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placed.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User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see</a:t>
            </a:r>
            <a:r>
              <a:rPr dirty="0" sz="1600" spc="-5">
                <a:latin typeface="Times New Roman"/>
                <a:cs typeface="Times New Roman"/>
              </a:rPr>
              <a:t> a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message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order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placed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successfully.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2400" b="1">
                <a:latin typeface="Times New Roman"/>
                <a:cs typeface="Times New Roman"/>
              </a:rPr>
              <a:t>My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Order: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9161526"/>
            <a:ext cx="54457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show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detail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of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all order of </a:t>
            </a:r>
            <a:r>
              <a:rPr dirty="0" sz="1600" spc="-10">
                <a:latin typeface="Times New Roman"/>
                <a:cs typeface="Times New Roman"/>
              </a:rPr>
              <a:t>user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833871"/>
            <a:ext cx="5731509" cy="322326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882141"/>
            <a:ext cx="27673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25"/>
              <a:t>View </a:t>
            </a:r>
            <a:r>
              <a:rPr dirty="0" u="none" spc="-5"/>
              <a:t>Detail</a:t>
            </a:r>
            <a:r>
              <a:rPr dirty="0" u="none" spc="-35"/>
              <a:t> </a:t>
            </a:r>
            <a:r>
              <a:rPr dirty="0" u="none"/>
              <a:t>of</a:t>
            </a:r>
            <a:r>
              <a:rPr dirty="0" u="none" spc="-25"/>
              <a:t> </a:t>
            </a:r>
            <a:r>
              <a:rPr dirty="0" u="none"/>
              <a:t>order: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860" y="4652158"/>
            <a:ext cx="5692140" cy="80835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64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show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detail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information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of</a:t>
            </a:r>
            <a:r>
              <a:rPr dirty="0" sz="1600" spc="40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order.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2400" spc="-5" b="1">
                <a:latin typeface="Times New Roman"/>
                <a:cs typeface="Times New Roman"/>
              </a:rPr>
              <a:t>Feedback: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8692133"/>
            <a:ext cx="5436235" cy="5207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3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about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feedback. </a:t>
            </a:r>
            <a:r>
              <a:rPr dirty="0" sz="1600" spc="-10">
                <a:latin typeface="Times New Roman"/>
                <a:cs typeface="Times New Roman"/>
              </a:rPr>
              <a:t>User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give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feedback </a:t>
            </a:r>
            <a:r>
              <a:rPr dirty="0" sz="1600">
                <a:latin typeface="Times New Roman"/>
                <a:cs typeface="Times New Roman"/>
              </a:rPr>
              <a:t>according </a:t>
            </a:r>
            <a:r>
              <a:rPr dirty="0" sz="1600" spc="-5">
                <a:latin typeface="Times New Roman"/>
                <a:cs typeface="Times New Roman"/>
              </a:rPr>
              <a:t>to their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choices.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479414"/>
            <a:ext cx="5731509" cy="322389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9214" y="3547998"/>
            <a:ext cx="38836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5" b="0">
                <a:latin typeface="Times New Roman"/>
                <a:cs typeface="Times New Roman"/>
              </a:rPr>
              <a:t>VENDOR</a:t>
            </a:r>
            <a:r>
              <a:rPr dirty="0" u="none" sz="3600" spc="-60" b="0">
                <a:latin typeface="Times New Roman"/>
                <a:cs typeface="Times New Roman"/>
              </a:rPr>
              <a:t> LAYOUT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7412" y="10150855"/>
            <a:ext cx="35947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Times New Roman"/>
                <a:cs typeface="Times New Roman"/>
              </a:rPr>
              <a:t>NAVGUJARAT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COLLEGE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OF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COMPUTER APPLICATION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70268" y="10150855"/>
            <a:ext cx="958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5790" cy="10086340"/>
          </a:xfrm>
          <a:custGeom>
            <a:avLst/>
            <a:gdLst/>
            <a:ahLst/>
            <a:cxnLst/>
            <a:rect l="l" t="t" r="r" b="b"/>
            <a:pathLst>
              <a:path w="6955790" h="10086340">
                <a:moveTo>
                  <a:pt x="6955523" y="0"/>
                </a:moveTo>
                <a:lnTo>
                  <a:pt x="6949440" y="0"/>
                </a:lnTo>
                <a:lnTo>
                  <a:pt x="6949440" y="6096"/>
                </a:lnTo>
                <a:lnTo>
                  <a:pt x="6949440" y="10079736"/>
                </a:lnTo>
                <a:lnTo>
                  <a:pt x="6096" y="10079736"/>
                </a:lnTo>
                <a:lnTo>
                  <a:pt x="6096" y="6096"/>
                </a:lnTo>
                <a:lnTo>
                  <a:pt x="6949440" y="6096"/>
                </a:lnTo>
                <a:lnTo>
                  <a:pt x="6949440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9736"/>
                </a:lnTo>
                <a:lnTo>
                  <a:pt x="0" y="10085832"/>
                </a:lnTo>
                <a:lnTo>
                  <a:pt x="6096" y="10085832"/>
                </a:lnTo>
                <a:lnTo>
                  <a:pt x="6949440" y="10085832"/>
                </a:lnTo>
                <a:lnTo>
                  <a:pt x="6955523" y="10085832"/>
                </a:lnTo>
                <a:lnTo>
                  <a:pt x="6955523" y="10079736"/>
                </a:lnTo>
                <a:lnTo>
                  <a:pt x="6955523" y="6096"/>
                </a:lnTo>
                <a:lnTo>
                  <a:pt x="6955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882141"/>
            <a:ext cx="2540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Registration</a:t>
            </a:r>
            <a:r>
              <a:rPr dirty="0" u="none" spc="-65"/>
              <a:t> </a:t>
            </a:r>
            <a:r>
              <a:rPr dirty="0" u="none"/>
              <a:t>Page:-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8554973"/>
            <a:ext cx="5671820" cy="5219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about </a:t>
            </a:r>
            <a:r>
              <a:rPr dirty="0" sz="1600" spc="-5">
                <a:latin typeface="Times New Roman"/>
                <a:cs typeface="Times New Roman"/>
              </a:rPr>
              <a:t>registration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page.Vendor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register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their</a:t>
            </a:r>
            <a:r>
              <a:rPr dirty="0" sz="1600" spc="-10">
                <a:latin typeface="Times New Roman"/>
                <a:cs typeface="Times New Roman"/>
              </a:rPr>
              <a:t> self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for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purchasing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any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227319"/>
            <a:ext cx="5731509" cy="322389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32275"/>
            <a:ext cx="5418455" cy="5219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show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when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vendor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successfully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registered.</a:t>
            </a:r>
            <a:r>
              <a:rPr dirty="0" sz="1600" spc="-9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After registering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vendor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have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to </a:t>
            </a:r>
            <a:r>
              <a:rPr dirty="0" sz="1600">
                <a:latin typeface="Times New Roman"/>
                <a:cs typeface="Times New Roman"/>
              </a:rPr>
              <a:t>login.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04" y="4832730"/>
            <a:ext cx="17703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Login</a:t>
            </a:r>
            <a:r>
              <a:rPr dirty="0" u="none" spc="-50"/>
              <a:t> </a:t>
            </a:r>
            <a:r>
              <a:rPr dirty="0" u="none"/>
              <a:t>Page</a:t>
            </a:r>
            <a:r>
              <a:rPr dirty="0" u="none" spc="-45"/>
              <a:t> </a:t>
            </a:r>
            <a:r>
              <a:rPr dirty="0" u="none"/>
              <a:t>:-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344667"/>
            <a:ext cx="5731509" cy="32233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41419"/>
            <a:ext cx="5681980" cy="5219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about </a:t>
            </a:r>
            <a:r>
              <a:rPr dirty="0" sz="1600" spc="-5">
                <a:latin typeface="Times New Roman"/>
                <a:cs typeface="Times New Roman"/>
              </a:rPr>
              <a:t>login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35">
                <a:latin typeface="Times New Roman"/>
                <a:cs typeface="Times New Roman"/>
              </a:rPr>
              <a:t>Vendor</a:t>
            </a:r>
            <a:r>
              <a:rPr dirty="0" sz="1600" spc="-5">
                <a:latin typeface="Times New Roman"/>
                <a:cs typeface="Times New Roman"/>
              </a:rPr>
              <a:t> can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login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from here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with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their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email id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and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password.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873751"/>
            <a:ext cx="5731509" cy="322364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32275"/>
            <a:ext cx="5208270" cy="5219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5">
                <a:latin typeface="Times New Roman"/>
                <a:cs typeface="Times New Roman"/>
              </a:rPr>
              <a:t> 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after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logged.</a:t>
            </a:r>
            <a:r>
              <a:rPr dirty="0" sz="1600" spc="-10">
                <a:latin typeface="Times New Roman"/>
                <a:cs typeface="Times New Roman"/>
              </a:rPr>
              <a:t> User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access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their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dashboard from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here.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04" y="4832730"/>
            <a:ext cx="3112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Complete</a:t>
            </a:r>
            <a:r>
              <a:rPr dirty="0" u="none" spc="-35"/>
              <a:t> </a:t>
            </a:r>
            <a:r>
              <a:rPr dirty="0" u="none" spc="-5"/>
              <a:t>your</a:t>
            </a:r>
            <a:r>
              <a:rPr dirty="0" u="none" spc="-80"/>
              <a:t> </a:t>
            </a:r>
            <a:r>
              <a:rPr dirty="0" u="none" spc="-5"/>
              <a:t>Profile:-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2004" y="8672321"/>
            <a:ext cx="5422900" cy="5207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35"/>
              </a:spcBef>
            </a:pPr>
            <a:r>
              <a:rPr dirty="0" sz="1600" spc="-5" b="1">
                <a:latin typeface="Times New Roman"/>
                <a:cs typeface="Times New Roman"/>
              </a:rPr>
              <a:t>Description:-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 spc="1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about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user profile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User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complete their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profile by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this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344667"/>
            <a:ext cx="5731509" cy="322338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40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2141"/>
            <a:ext cx="19869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Add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Product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:-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227319"/>
            <a:ext cx="5731509" cy="322389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41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747513"/>
            <a:ext cx="5731509" cy="322389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2860" y="4242942"/>
            <a:ext cx="5768340" cy="52324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8415" marR="5080" indent="-6350">
              <a:lnSpc>
                <a:spcPct val="104400"/>
              </a:lnSpc>
              <a:spcBef>
                <a:spcPts val="1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6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4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 spc="4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 spc="5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about</a:t>
            </a:r>
            <a:r>
              <a:rPr dirty="0" sz="1600" spc="4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add</a:t>
            </a:r>
            <a:r>
              <a:rPr dirty="0" sz="1600" spc="5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</a:t>
            </a:r>
            <a:r>
              <a:rPr dirty="0" sz="1600" spc="5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page.Vendor</a:t>
            </a:r>
            <a:r>
              <a:rPr dirty="0" sz="1600" spc="4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add the new product from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here.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04" y="4838826"/>
            <a:ext cx="24758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/>
              <a:t>Manage</a:t>
            </a:r>
            <a:r>
              <a:rPr dirty="0" u="none" spc="-40"/>
              <a:t> </a:t>
            </a:r>
            <a:r>
              <a:rPr dirty="0" u="none" spc="-10"/>
              <a:t>Product</a:t>
            </a:r>
            <a:r>
              <a:rPr dirty="0" u="none" spc="-35"/>
              <a:t> </a:t>
            </a:r>
            <a:r>
              <a:rPr dirty="0" u="none"/>
              <a:t>:-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2860" y="8679941"/>
            <a:ext cx="5767705" cy="52324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8415" marR="5080" indent="-6350">
              <a:lnSpc>
                <a:spcPct val="104400"/>
              </a:lnSpc>
              <a:spcBef>
                <a:spcPts val="10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about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manage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 page.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 spc="-35">
                <a:latin typeface="Times New Roman"/>
                <a:cs typeface="Times New Roman"/>
              </a:rPr>
              <a:t>Vendor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add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edit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 from here</a:t>
            </a:r>
            <a:r>
              <a:rPr dirty="0" sz="1600">
                <a:latin typeface="Times New Roman"/>
                <a:cs typeface="Times New Roman"/>
              </a:rPr>
              <a:t> and </a:t>
            </a:r>
            <a:r>
              <a:rPr dirty="0" sz="1600" spc="-5">
                <a:latin typeface="Times New Roman"/>
                <a:cs typeface="Times New Roman"/>
              </a:rPr>
              <a:t>manage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all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the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products.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350763"/>
            <a:ext cx="5731509" cy="322338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43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2141"/>
            <a:ext cx="3644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Edit/Update</a:t>
            </a:r>
            <a:r>
              <a:rPr dirty="0" sz="2400" spc="-10" b="1">
                <a:latin typeface="Times New Roman"/>
                <a:cs typeface="Times New Roman"/>
              </a:rPr>
              <a:t> Product</a:t>
            </a:r>
            <a:r>
              <a:rPr dirty="0" sz="2400" spc="-5" b="1">
                <a:latin typeface="Times New Roman"/>
                <a:cs typeface="Times New Roman"/>
              </a:rPr>
              <a:t> Data:-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227319"/>
            <a:ext cx="5731509" cy="322389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44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41419"/>
            <a:ext cx="5473065" cy="5219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 is</a:t>
            </a:r>
            <a:r>
              <a:rPr dirty="0" sz="1600">
                <a:latin typeface="Times New Roman"/>
                <a:cs typeface="Times New Roman"/>
              </a:rPr>
              <a:t> about</a:t>
            </a:r>
            <a:r>
              <a:rPr dirty="0" sz="1600" spc="-5">
                <a:latin typeface="Times New Roman"/>
                <a:cs typeface="Times New Roman"/>
              </a:rPr>
              <a:t> Edit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r>
              <a:rPr dirty="0" sz="1600" spc="-35">
                <a:latin typeface="Times New Roman"/>
                <a:cs typeface="Times New Roman"/>
              </a:rPr>
              <a:t> Vendor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edit product from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here.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681465"/>
            <a:ext cx="5131435" cy="5207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3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5">
                <a:latin typeface="Times New Roman"/>
                <a:cs typeface="Times New Roman"/>
              </a:rPr>
              <a:t> 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 </a:t>
            </a:r>
            <a:r>
              <a:rPr dirty="0" sz="1600">
                <a:latin typeface="Times New Roman"/>
                <a:cs typeface="Times New Roman"/>
              </a:rPr>
              <a:t>about </a:t>
            </a:r>
            <a:r>
              <a:rPr dirty="0" sz="1600" spc="-5">
                <a:latin typeface="Times New Roman"/>
                <a:cs typeface="Times New Roman"/>
              </a:rPr>
              <a:t>manage product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 </a:t>
            </a:r>
            <a:r>
              <a:rPr dirty="0" sz="1600" spc="-385">
                <a:latin typeface="Times New Roman"/>
                <a:cs typeface="Times New Roman"/>
              </a:rPr>
              <a:t> </a:t>
            </a:r>
            <a:r>
              <a:rPr dirty="0" sz="1600" spc="-35">
                <a:latin typeface="Times New Roman"/>
                <a:cs typeface="Times New Roman"/>
              </a:rPr>
              <a:t>Vendor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can delete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 from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here.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353811"/>
            <a:ext cx="5731509" cy="322351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45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41419"/>
            <a:ext cx="49853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Times New Roman"/>
                <a:cs typeface="Times New Roman"/>
              </a:rPr>
              <a:t>Description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:-</a:t>
            </a:r>
            <a:r>
              <a:rPr dirty="0" sz="1600" spc="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 </a:t>
            </a:r>
            <a:r>
              <a:rPr dirty="0" sz="1600" spc="-5">
                <a:latin typeface="Times New Roman"/>
                <a:cs typeface="Times New Roman"/>
              </a:rPr>
              <a:t>screen-shot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is</a:t>
            </a:r>
            <a:r>
              <a:rPr dirty="0" sz="1600">
                <a:latin typeface="Times New Roman"/>
                <a:cs typeface="Times New Roman"/>
              </a:rPr>
              <a:t> about </a:t>
            </a:r>
            <a:r>
              <a:rPr dirty="0" sz="1600" spc="-5">
                <a:latin typeface="Times New Roman"/>
                <a:cs typeface="Times New Roman"/>
              </a:rPr>
              <a:t>delete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product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page.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389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46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60091" y="1385061"/>
            <a:ext cx="20383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Times New Roman"/>
                <a:cs typeface="Times New Roman"/>
              </a:rPr>
              <a:t>COMPANY</a:t>
            </a:r>
            <a:r>
              <a:rPr dirty="0" sz="1600" spc="-6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PROFILE</a:t>
            </a:r>
            <a:endParaRPr sz="16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56284" y="4804112"/>
          <a:ext cx="4490720" cy="238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1305"/>
                <a:gridCol w="2938780"/>
              </a:tblGrid>
              <a:tr h="285307">
                <a:tc>
                  <a:txBody>
                    <a:bodyPr/>
                    <a:lstStyle/>
                    <a:p>
                      <a:pPr marL="127000">
                        <a:lnSpc>
                          <a:spcPts val="1540"/>
                        </a:lnSpc>
                      </a:pPr>
                      <a:r>
                        <a:rPr dirty="0" sz="1400" spc="-5" b="1">
                          <a:latin typeface="Times New Roman"/>
                          <a:cs typeface="Times New Roman"/>
                        </a:rPr>
                        <a:t>Company</a:t>
                      </a:r>
                      <a:r>
                        <a:rPr dirty="0" sz="1400" spc="-4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 b="1">
                          <a:latin typeface="Times New Roman"/>
                          <a:cs typeface="Times New Roman"/>
                        </a:rPr>
                        <a:t>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ts val="1310"/>
                        </a:lnSpc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INFOLABZ</a:t>
                      </a:r>
                      <a:r>
                        <a:rPr dirty="0" sz="12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SERVICES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PVT. LTD.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71982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400" spc="-5" b="1">
                          <a:latin typeface="Times New Roman"/>
                          <a:cs typeface="Times New Roman"/>
                        </a:rPr>
                        <a:t>Director</a:t>
                      </a:r>
                      <a:r>
                        <a:rPr dirty="0" sz="1400" spc="-3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 b="1">
                          <a:latin typeface="Times New Roman"/>
                          <a:cs typeface="Times New Roman"/>
                        </a:rPr>
                        <a:t>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/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Mr.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Chintan</a:t>
                      </a:r>
                      <a:r>
                        <a:rPr dirty="0" sz="12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Nagrecha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0"/>
                </a:tc>
              </a:tr>
              <a:tr h="371983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400" spc="-5" b="1">
                          <a:latin typeface="Times New Roman"/>
                          <a:cs typeface="Times New Roman"/>
                        </a:rPr>
                        <a:t>Contact</a:t>
                      </a:r>
                      <a:r>
                        <a:rPr dirty="0" sz="1400" spc="-3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spc="-5" b="1">
                          <a:latin typeface="Times New Roman"/>
                          <a:cs typeface="Times New Roman"/>
                        </a:rPr>
                        <a:t>No.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/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Times New Roman"/>
                          <a:cs typeface="Times New Roman"/>
                        </a:rPr>
                        <a:t>8866662662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0"/>
                </a:tc>
              </a:tr>
              <a:tr h="371093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400" spc="-5" b="1">
                          <a:latin typeface="Times New Roman"/>
                          <a:cs typeface="Times New Roman"/>
                        </a:rPr>
                        <a:t>Email</a:t>
                      </a:r>
                      <a:r>
                        <a:rPr dirty="0" sz="1400" spc="-3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400" b="1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/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u="sng" sz="12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info@infolabz.in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0"/>
                </a:tc>
              </a:tr>
              <a:tr h="695951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400" spc="-5" b="1">
                          <a:latin typeface="Times New Roman"/>
                          <a:cs typeface="Times New Roman"/>
                        </a:rPr>
                        <a:t>Address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/>
                </a:tc>
                <a:tc>
                  <a:txBody>
                    <a:bodyPr/>
                    <a:lstStyle/>
                    <a:p>
                      <a:pPr marL="193675" marR="119380">
                        <a:lnSpc>
                          <a:spcPts val="1380"/>
                        </a:lnSpc>
                        <a:spcBef>
                          <a:spcPts val="64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Vraj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Avenue,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405,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above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 SAM'S Pizza,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nr. </a:t>
                      </a:r>
                      <a:r>
                        <a:rPr dirty="0" sz="1200" spc="-2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Commerce Six Road,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Navrangpura,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Ahmedabad, Gujarat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 380009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1280"/>
                </a:tc>
              </a:tr>
              <a:tr h="289633">
                <a:tc>
                  <a:txBody>
                    <a:bodyPr/>
                    <a:lstStyle/>
                    <a:p>
                      <a:pPr marL="127000">
                        <a:lnSpc>
                          <a:spcPts val="1605"/>
                        </a:lnSpc>
                        <a:spcBef>
                          <a:spcPts val="575"/>
                        </a:spcBef>
                      </a:pPr>
                      <a:r>
                        <a:rPr dirty="0" sz="1400" b="1">
                          <a:latin typeface="Times New Roman"/>
                          <a:cs typeface="Times New Roman"/>
                        </a:rPr>
                        <a:t>Website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/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u="sng" sz="12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www.infolabz.in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4295"/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32454" y="2255110"/>
            <a:ext cx="1447799" cy="154274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2177" y="4886070"/>
            <a:ext cx="36957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spc="-40" b="0">
                <a:latin typeface="Times New Roman"/>
                <a:cs typeface="Times New Roman"/>
              </a:rPr>
              <a:t>REPORT</a:t>
            </a:r>
            <a:r>
              <a:rPr dirty="0" u="none" sz="3600" spc="-110" b="0">
                <a:latin typeface="Times New Roman"/>
                <a:cs typeface="Times New Roman"/>
              </a:rPr>
              <a:t> </a:t>
            </a:r>
            <a:r>
              <a:rPr dirty="0" u="none" sz="3600" spc="-60" b="0">
                <a:latin typeface="Times New Roman"/>
                <a:cs typeface="Times New Roman"/>
              </a:rPr>
              <a:t>LAYOUT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2141"/>
            <a:ext cx="56026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imes New Roman"/>
                <a:cs typeface="Times New Roman"/>
              </a:rPr>
              <a:t>Product </a:t>
            </a:r>
            <a:r>
              <a:rPr dirty="0" sz="2400" spc="-5" b="1">
                <a:latin typeface="Times New Roman"/>
                <a:cs typeface="Times New Roman"/>
              </a:rPr>
              <a:t>Detail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Report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Before </a:t>
            </a:r>
            <a:r>
              <a:rPr dirty="0" sz="2400" b="1">
                <a:latin typeface="Times New Roman"/>
                <a:cs typeface="Times New Roman"/>
              </a:rPr>
              <a:t>Generating:-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067426"/>
            <a:ext cx="3964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After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generating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pdf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form:-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579363"/>
            <a:ext cx="5731509" cy="322376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48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2141"/>
            <a:ext cx="5631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imes New Roman"/>
                <a:cs typeface="Times New Roman"/>
              </a:rPr>
              <a:t>Product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Order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Report </a:t>
            </a:r>
            <a:r>
              <a:rPr dirty="0" sz="2400" spc="-10" b="1">
                <a:latin typeface="Times New Roman"/>
                <a:cs typeface="Times New Roman"/>
              </a:rPr>
              <a:t>Before</a:t>
            </a:r>
            <a:r>
              <a:rPr dirty="0" sz="2400" spc="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Generating:-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209158"/>
            <a:ext cx="3964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After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generating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pdf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form:-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721095"/>
            <a:ext cx="5731509" cy="322376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49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2141"/>
            <a:ext cx="57092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Payment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Detail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Report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Before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Generating:-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209158"/>
            <a:ext cx="3964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After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generating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pdf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form:-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721095"/>
            <a:ext cx="5731509" cy="322376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50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2141"/>
            <a:ext cx="44665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Login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Report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Before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Generating:-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729098"/>
            <a:ext cx="3964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After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generating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pdf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form:-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241162"/>
            <a:ext cx="5731509" cy="322389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51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67840"/>
            <a:ext cx="3886200" cy="985519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882775">
              <a:lnSpc>
                <a:spcPct val="100000"/>
              </a:lnSpc>
              <a:spcBef>
                <a:spcPts val="1000"/>
              </a:spcBef>
            </a:pP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Sample</a:t>
            </a:r>
            <a:r>
              <a:rPr dirty="0" u="heavy" sz="2400" spc="-7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Coding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2400" spc="-10" b="1">
                <a:latin typeface="Times New Roman"/>
                <a:cs typeface="Times New Roman"/>
              </a:rPr>
              <a:t>Views.py:-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74519"/>
            <a:ext cx="5731509" cy="32233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707379"/>
            <a:ext cx="5731509" cy="322364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52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2141"/>
            <a:ext cx="15767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Model</a:t>
            </a:r>
            <a:r>
              <a:rPr dirty="0" sz="2400" spc="5" b="1">
                <a:latin typeface="Times New Roman"/>
                <a:cs typeface="Times New Roman"/>
              </a:rPr>
              <a:t>s</a:t>
            </a:r>
            <a:r>
              <a:rPr dirty="0" sz="2400" b="1">
                <a:latin typeface="Times New Roman"/>
                <a:cs typeface="Times New Roman"/>
              </a:rPr>
              <a:t>.p</a:t>
            </a:r>
            <a:r>
              <a:rPr dirty="0" sz="2400" spc="-5" b="1">
                <a:latin typeface="Times New Roman"/>
                <a:cs typeface="Times New Roman"/>
              </a:rPr>
              <a:t>y</a:t>
            </a:r>
            <a:r>
              <a:rPr dirty="0" sz="2400" spc="5" b="1">
                <a:latin typeface="Times New Roman"/>
                <a:cs typeface="Times New Roman"/>
              </a:rPr>
              <a:t>:</a:t>
            </a:r>
            <a:r>
              <a:rPr dirty="0" sz="2400" b="1"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94459"/>
            <a:ext cx="5731509" cy="3223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227319"/>
            <a:ext cx="5731509" cy="322389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53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2141"/>
            <a:ext cx="11360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urls.py:-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00" y="1394459"/>
            <a:ext cx="5734685" cy="3288029"/>
            <a:chOff x="914400" y="1394459"/>
            <a:chExt cx="5734685" cy="3288029"/>
          </a:xfrm>
        </p:grpSpPr>
        <p:sp>
          <p:nvSpPr>
            <p:cNvPr id="4" name="object 4"/>
            <p:cNvSpPr/>
            <p:nvPr/>
          </p:nvSpPr>
          <p:spPr>
            <a:xfrm>
              <a:off x="914704" y="4653406"/>
              <a:ext cx="5734685" cy="29209"/>
            </a:xfrm>
            <a:custGeom>
              <a:avLst/>
              <a:gdLst/>
              <a:ahLst/>
              <a:cxnLst/>
              <a:rect l="l" t="t" r="r" b="b"/>
              <a:pathLst>
                <a:path w="5734684" h="29210">
                  <a:moveTo>
                    <a:pt x="5734177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5734177" y="28955"/>
                  </a:lnTo>
                  <a:lnTo>
                    <a:pt x="57341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1394459"/>
              <a:ext cx="5731509" cy="322364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914400" y="5293232"/>
            <a:ext cx="5734685" cy="3288665"/>
            <a:chOff x="914400" y="5293232"/>
            <a:chExt cx="5734685" cy="3288665"/>
          </a:xfrm>
        </p:grpSpPr>
        <p:sp>
          <p:nvSpPr>
            <p:cNvPr id="7" name="object 7"/>
            <p:cNvSpPr/>
            <p:nvPr/>
          </p:nvSpPr>
          <p:spPr>
            <a:xfrm>
              <a:off x="914704" y="8552433"/>
              <a:ext cx="5734685" cy="29209"/>
            </a:xfrm>
            <a:custGeom>
              <a:avLst/>
              <a:gdLst/>
              <a:ahLst/>
              <a:cxnLst/>
              <a:rect l="l" t="t" r="r" b="b"/>
              <a:pathLst>
                <a:path w="5734684" h="29209">
                  <a:moveTo>
                    <a:pt x="5734177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5734177" y="28956"/>
                  </a:lnTo>
                  <a:lnTo>
                    <a:pt x="57341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293232"/>
              <a:ext cx="5731509" cy="3223895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54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6894" y="882141"/>
            <a:ext cx="29083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Future</a:t>
            </a:r>
            <a:r>
              <a:rPr dirty="0" spc="-40"/>
              <a:t> </a:t>
            </a:r>
            <a:r>
              <a:rPr dirty="0" spc="-5"/>
              <a:t>Enhancements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604" y="1366773"/>
            <a:ext cx="5429250" cy="710882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240665" marR="256540" indent="-228600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Social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Integration:</a:t>
            </a:r>
            <a:r>
              <a:rPr dirty="0" sz="1800" spc="15" b="1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Integrate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social media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features</a:t>
            </a:r>
            <a:r>
              <a:rPr dirty="0" sz="1800">
                <a:latin typeface="Times New Roman"/>
                <a:cs typeface="Times New Roman"/>
              </a:rPr>
              <a:t> to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allow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users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share </a:t>
            </a:r>
            <a:r>
              <a:rPr dirty="0" sz="1800">
                <a:latin typeface="Times New Roman"/>
                <a:cs typeface="Times New Roman"/>
              </a:rPr>
              <a:t>their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favorite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shoe </a:t>
            </a:r>
            <a:r>
              <a:rPr dirty="0" sz="1800">
                <a:latin typeface="Times New Roman"/>
                <a:cs typeface="Times New Roman"/>
              </a:rPr>
              <a:t>finds,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reviews,</a:t>
            </a:r>
            <a:endParaRPr sz="1800">
              <a:latin typeface="Times New Roman"/>
              <a:cs typeface="Times New Roman"/>
            </a:endParaRPr>
          </a:p>
          <a:p>
            <a:pPr marL="240665" marR="16510">
              <a:lnSpc>
                <a:spcPct val="103299"/>
              </a:lnSpc>
              <a:spcBef>
                <a:spcPts val="5"/>
              </a:spcBef>
            </a:pP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purchases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with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friends</a:t>
            </a:r>
            <a:r>
              <a:rPr dirty="0" sz="1800">
                <a:latin typeface="Times New Roman"/>
                <a:cs typeface="Times New Roman"/>
              </a:rPr>
              <a:t> and</a:t>
            </a:r>
            <a:r>
              <a:rPr dirty="0" sz="1800" spc="-5">
                <a:latin typeface="Times New Roman"/>
                <a:cs typeface="Times New Roman"/>
              </a:rPr>
              <a:t> followers.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This</a:t>
            </a:r>
            <a:r>
              <a:rPr dirty="0" sz="1800">
                <a:latin typeface="Times New Roman"/>
                <a:cs typeface="Times New Roman"/>
              </a:rPr>
              <a:t> enhances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engagement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word-of-mouth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marketing for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70"/>
              </a:spcBef>
            </a:pPr>
            <a:r>
              <a:rPr dirty="0" sz="1800">
                <a:latin typeface="Times New Roman"/>
                <a:cs typeface="Times New Roman"/>
              </a:rPr>
              <a:t>platform.</a:t>
            </a:r>
            <a:endParaRPr sz="1800">
              <a:latin typeface="Times New Roman"/>
              <a:cs typeface="Times New Roman"/>
            </a:endParaRPr>
          </a:p>
          <a:p>
            <a:pPr marL="240665" marR="68580" indent="-228600">
              <a:lnSpc>
                <a:spcPct val="103400"/>
              </a:lnSpc>
              <a:spcBef>
                <a:spcPts val="1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Customization Options: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Offer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customization </a:t>
            </a:r>
            <a:r>
              <a:rPr dirty="0" sz="1800">
                <a:latin typeface="Times New Roman"/>
                <a:cs typeface="Times New Roman"/>
              </a:rPr>
              <a:t>features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 allow users </a:t>
            </a:r>
            <a:r>
              <a:rPr dirty="0" sz="1800" spc="-5">
                <a:latin typeface="Times New Roman"/>
                <a:cs typeface="Times New Roman"/>
              </a:rPr>
              <a:t>to personalize their shoes with different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colors, </a:t>
            </a:r>
            <a:r>
              <a:rPr dirty="0" sz="1800" spc="-5">
                <a:latin typeface="Times New Roman"/>
                <a:cs typeface="Times New Roman"/>
              </a:rPr>
              <a:t>materials, </a:t>
            </a:r>
            <a:r>
              <a:rPr dirty="0" sz="1800">
                <a:latin typeface="Times New Roman"/>
                <a:cs typeface="Times New Roman"/>
              </a:rPr>
              <a:t>or designs. This adds a unique selling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point 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increases </a:t>
            </a:r>
            <a:r>
              <a:rPr dirty="0" sz="1800">
                <a:latin typeface="Times New Roman"/>
                <a:cs typeface="Times New Roman"/>
              </a:rPr>
              <a:t>customer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satisfaction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 </a:t>
            </a:r>
            <a:r>
              <a:rPr dirty="0" sz="1800" spc="-5">
                <a:latin typeface="Times New Roman"/>
                <a:cs typeface="Times New Roman"/>
              </a:rPr>
              <a:t>providing</a:t>
            </a:r>
            <a:endParaRPr sz="18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75"/>
              </a:spcBef>
            </a:pPr>
            <a:r>
              <a:rPr dirty="0" sz="1800" spc="-5">
                <a:latin typeface="Times New Roman"/>
                <a:cs typeface="Times New Roman"/>
              </a:rPr>
              <a:t>tailored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products.</a:t>
            </a:r>
            <a:endParaRPr sz="1800">
              <a:latin typeface="Times New Roman"/>
              <a:cs typeface="Times New Roman"/>
            </a:endParaRPr>
          </a:p>
          <a:p>
            <a:pPr marL="240665" marR="190500" indent="-228600">
              <a:lnSpc>
                <a:spcPct val="103299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 spc="-10" b="1">
                <a:latin typeface="Times New Roman"/>
                <a:cs typeface="Times New Roman"/>
              </a:rPr>
              <a:t>Real-Time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Inventory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Management:</a:t>
            </a:r>
            <a:r>
              <a:rPr dirty="0" sz="1800" spc="20" b="1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Implement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real-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time </a:t>
            </a:r>
            <a:r>
              <a:rPr dirty="0" sz="1800" spc="-5">
                <a:latin typeface="Times New Roman"/>
                <a:cs typeface="Times New Roman"/>
              </a:rPr>
              <a:t>inventory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management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ensure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accurate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stock</a:t>
            </a:r>
            <a:endParaRPr sz="1800">
              <a:latin typeface="Times New Roman"/>
              <a:cs typeface="Times New Roman"/>
            </a:endParaRPr>
          </a:p>
          <a:p>
            <a:pPr marL="240665" marR="5080">
              <a:lnSpc>
                <a:spcPct val="103299"/>
              </a:lnSpc>
              <a:spcBef>
                <a:spcPts val="10"/>
              </a:spcBef>
            </a:pPr>
            <a:r>
              <a:rPr dirty="0" sz="1800">
                <a:latin typeface="Times New Roman"/>
                <a:cs typeface="Times New Roman"/>
              </a:rPr>
              <a:t>availability </a:t>
            </a:r>
            <a:r>
              <a:rPr dirty="0" sz="1800" spc="-5">
                <a:latin typeface="Times New Roman"/>
                <a:cs typeface="Times New Roman"/>
              </a:rPr>
              <a:t>information. This prevents disappointment </a:t>
            </a:r>
            <a:r>
              <a:rPr dirty="0" sz="1800">
                <a:latin typeface="Times New Roman"/>
                <a:cs typeface="Times New Roman"/>
              </a:rPr>
              <a:t> due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out-of-stock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items</a:t>
            </a:r>
            <a:r>
              <a:rPr dirty="0" sz="1800">
                <a:latin typeface="Times New Roman"/>
                <a:cs typeface="Times New Roman"/>
              </a:rPr>
              <a:t> 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improves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overall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customer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experience.</a:t>
            </a:r>
            <a:endParaRPr sz="1800">
              <a:latin typeface="Times New Roman"/>
              <a:cs typeface="Times New Roman"/>
            </a:endParaRPr>
          </a:p>
          <a:p>
            <a:pPr marL="240665" marR="151130" indent="-228600">
              <a:lnSpc>
                <a:spcPct val="103299"/>
              </a:lnSpc>
              <a:spcBef>
                <a:spcPts val="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10" b="1">
                <a:latin typeface="Times New Roman"/>
                <a:cs typeface="Times New Roman"/>
              </a:rPr>
              <a:t>Virtual</a:t>
            </a:r>
            <a:r>
              <a:rPr dirty="0" sz="1800" spc="-5" b="1">
                <a:latin typeface="Times New Roman"/>
                <a:cs typeface="Times New Roman"/>
              </a:rPr>
              <a:t> Styling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Consultations: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Provide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virtual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styling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consultations</a:t>
            </a:r>
            <a:r>
              <a:rPr dirty="0" sz="1800" spc="-5">
                <a:latin typeface="Times New Roman"/>
                <a:cs typeface="Times New Roman"/>
              </a:rPr>
              <a:t> with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professional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stylists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help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users</a:t>
            </a:r>
            <a:endParaRPr sz="1800">
              <a:latin typeface="Times New Roman"/>
              <a:cs typeface="Times New Roman"/>
            </a:endParaRPr>
          </a:p>
          <a:p>
            <a:pPr marL="240665" marR="229235">
              <a:lnSpc>
                <a:spcPct val="103299"/>
              </a:lnSpc>
            </a:pPr>
            <a:r>
              <a:rPr dirty="0" sz="1800">
                <a:latin typeface="Times New Roman"/>
                <a:cs typeface="Times New Roman"/>
              </a:rPr>
              <a:t>choose </a:t>
            </a:r>
            <a:r>
              <a:rPr dirty="0" sz="1800" spc="-5">
                <a:latin typeface="Times New Roman"/>
                <a:cs typeface="Times New Roman"/>
              </a:rPr>
              <a:t>the perfect shoes </a:t>
            </a:r>
            <a:r>
              <a:rPr dirty="0" sz="1800">
                <a:latin typeface="Times New Roman"/>
                <a:cs typeface="Times New Roman"/>
              </a:rPr>
              <a:t>for </a:t>
            </a:r>
            <a:r>
              <a:rPr dirty="0" sz="1800" spc="-5">
                <a:latin typeface="Times New Roman"/>
                <a:cs typeface="Times New Roman"/>
              </a:rPr>
              <a:t>their </a:t>
            </a:r>
            <a:r>
              <a:rPr dirty="0" sz="1800">
                <a:latin typeface="Times New Roman"/>
                <a:cs typeface="Times New Roman"/>
              </a:rPr>
              <a:t>outfits or </a:t>
            </a:r>
            <a:r>
              <a:rPr dirty="0" sz="1800" spc="-5">
                <a:latin typeface="Times New Roman"/>
                <a:cs typeface="Times New Roman"/>
              </a:rPr>
              <a:t>occasions.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adds </a:t>
            </a:r>
            <a:r>
              <a:rPr dirty="0" sz="1800" spc="-5">
                <a:latin typeface="Times New Roman"/>
                <a:cs typeface="Times New Roman"/>
              </a:rPr>
              <a:t>value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to</a:t>
            </a:r>
            <a:r>
              <a:rPr dirty="0" sz="1800">
                <a:latin typeface="Times New Roman"/>
                <a:cs typeface="Times New Roman"/>
              </a:rPr>
              <a:t> the</a:t>
            </a:r>
            <a:r>
              <a:rPr dirty="0" sz="1800" spc="-5">
                <a:latin typeface="Times New Roman"/>
                <a:cs typeface="Times New Roman"/>
              </a:rPr>
              <a:t> shopping experience </a:t>
            </a:r>
            <a:r>
              <a:rPr dirty="0" sz="1800">
                <a:latin typeface="Times New Roman"/>
                <a:cs typeface="Times New Roman"/>
              </a:rPr>
              <a:t>and </a:t>
            </a:r>
            <a:r>
              <a:rPr dirty="0" sz="1800" spc="-5">
                <a:latin typeface="Times New Roman"/>
                <a:cs typeface="Times New Roman"/>
              </a:rPr>
              <a:t>builds</a:t>
            </a:r>
            <a:endParaRPr sz="18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85"/>
              </a:spcBef>
            </a:pPr>
            <a:r>
              <a:rPr dirty="0" sz="1800">
                <a:latin typeface="Times New Roman"/>
                <a:cs typeface="Times New Roman"/>
              </a:rPr>
              <a:t>customer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loyalty.</a:t>
            </a:r>
            <a:endParaRPr sz="1800">
              <a:latin typeface="Times New Roman"/>
              <a:cs typeface="Times New Roman"/>
            </a:endParaRPr>
          </a:p>
          <a:p>
            <a:pPr marL="240665" marR="538480" indent="-228600">
              <a:lnSpc>
                <a:spcPct val="103299"/>
              </a:lnSpc>
              <a:buFont typeface="Wingdings"/>
              <a:buChar char=""/>
              <a:tabLst>
                <a:tab pos="2413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Gamification</a:t>
            </a:r>
            <a:r>
              <a:rPr dirty="0" sz="1800" spc="2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Elements:</a:t>
            </a:r>
            <a:r>
              <a:rPr dirty="0" sz="1800" spc="35" b="1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Incorporate</a:t>
            </a:r>
            <a:r>
              <a:rPr dirty="0" sz="1800" spc="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gamification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elements </a:t>
            </a:r>
            <a:r>
              <a:rPr dirty="0" sz="1800" spc="-5">
                <a:latin typeface="Times New Roman"/>
                <a:cs typeface="Times New Roman"/>
              </a:rPr>
              <a:t>such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loyalty </a:t>
            </a:r>
            <a:r>
              <a:rPr dirty="0" sz="1800" spc="-5">
                <a:latin typeface="Times New Roman"/>
                <a:cs typeface="Times New Roman"/>
              </a:rPr>
              <a:t>programs,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challenges,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</a:t>
            </a:r>
            <a:endParaRPr sz="1800">
              <a:latin typeface="Times New Roman"/>
              <a:cs typeface="Times New Roman"/>
            </a:endParaRPr>
          </a:p>
          <a:p>
            <a:pPr marL="240665" marR="140335">
              <a:lnSpc>
                <a:spcPct val="103299"/>
              </a:lnSpc>
              <a:spcBef>
                <a:spcPts val="5"/>
              </a:spcBef>
            </a:pPr>
            <a:r>
              <a:rPr dirty="0" sz="1800">
                <a:latin typeface="Times New Roman"/>
                <a:cs typeface="Times New Roman"/>
              </a:rPr>
              <a:t>rewards for completing </a:t>
            </a:r>
            <a:r>
              <a:rPr dirty="0" sz="1800" spc="-5">
                <a:latin typeface="Times New Roman"/>
                <a:cs typeface="Times New Roman"/>
              </a:rPr>
              <a:t>certain actions </a:t>
            </a:r>
            <a:r>
              <a:rPr dirty="0" sz="1800">
                <a:latin typeface="Times New Roman"/>
                <a:cs typeface="Times New Roman"/>
              </a:rPr>
              <a:t>on the </a:t>
            </a:r>
            <a:r>
              <a:rPr dirty="0" sz="1800" spc="-5">
                <a:latin typeface="Times New Roman"/>
                <a:cs typeface="Times New Roman"/>
              </a:rPr>
              <a:t>platform.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5">
                <a:latin typeface="Times New Roman"/>
                <a:cs typeface="Times New Roman"/>
              </a:rPr>
              <a:t> encourages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user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engagement,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repeat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visits,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and </a:t>
            </a:r>
            <a:r>
              <a:rPr dirty="0" sz="1800">
                <a:latin typeface="Times New Roman"/>
                <a:cs typeface="Times New Roman"/>
              </a:rPr>
              <a:t> brand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loyalty.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55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5019" y="882141"/>
            <a:ext cx="24301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BIBLIOGRAPHY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0010" y="1849882"/>
            <a:ext cx="2553335" cy="1464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8790" indent="-46672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"/>
              <a:tabLst>
                <a:tab pos="478790" algn="l"/>
                <a:tab pos="479425" algn="l"/>
              </a:tabLst>
            </a:pP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https://www.google.com</a:t>
            </a:r>
            <a:r>
              <a:rPr dirty="0" sz="1400" spc="-10">
                <a:latin typeface="Times New Roman"/>
                <a:cs typeface="Times New Roman"/>
                <a:hlinkClick r:id="rId2"/>
              </a:rPr>
              <a:t>/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sz="1300">
              <a:latin typeface="Times New Roman"/>
              <a:cs typeface="Times New Roman"/>
            </a:endParaRPr>
          </a:p>
          <a:p>
            <a:pPr marL="478790" indent="-466725">
              <a:lnSpc>
                <a:spcPct val="100000"/>
              </a:lnSpc>
              <a:buClr>
                <a:srgbClr val="000000"/>
              </a:buClr>
              <a:buFont typeface="Wingdings"/>
              <a:buChar char=""/>
              <a:tabLst>
                <a:tab pos="478790" algn="l"/>
                <a:tab pos="479425" algn="l"/>
              </a:tabLst>
            </a:pP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https://youtube.com/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1300">
              <a:latin typeface="Times New Roman"/>
              <a:cs typeface="Times New Roman"/>
            </a:endParaRPr>
          </a:p>
          <a:p>
            <a:pPr marL="478790" indent="-466725">
              <a:lnSpc>
                <a:spcPct val="100000"/>
              </a:lnSpc>
              <a:buClr>
                <a:srgbClr val="000000"/>
              </a:buClr>
              <a:buFont typeface="Wingdings"/>
              <a:buChar char=""/>
              <a:tabLst>
                <a:tab pos="478790" algn="l"/>
                <a:tab pos="479425" algn="l"/>
              </a:tabLst>
            </a:pPr>
            <a:r>
              <a:rPr dirty="0" u="sng" sz="14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https://www.w3schools.com/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1300">
              <a:latin typeface="Times New Roman"/>
              <a:cs typeface="Times New Roman"/>
            </a:endParaRPr>
          </a:p>
          <a:p>
            <a:pPr marL="478790" indent="-466725">
              <a:lnSpc>
                <a:spcPct val="100000"/>
              </a:lnSpc>
              <a:buClr>
                <a:srgbClr val="000000"/>
              </a:buClr>
              <a:buFont typeface="Wingdings"/>
              <a:buChar char=""/>
              <a:tabLst>
                <a:tab pos="478790" algn="l"/>
                <a:tab pos="479425" algn="l"/>
              </a:tabLst>
            </a:pP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https://www.javatpoint.com/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56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72642"/>
            <a:ext cx="5342890" cy="60737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6985">
              <a:lnSpc>
                <a:spcPct val="143700"/>
              </a:lnSpc>
              <a:spcBef>
                <a:spcPts val="105"/>
              </a:spcBef>
            </a:pPr>
            <a:r>
              <a:rPr dirty="0" sz="1200">
                <a:latin typeface="Times New Roman"/>
                <a:cs typeface="Times New Roman"/>
              </a:rPr>
              <a:t>Established in 2011, we </a:t>
            </a:r>
            <a:r>
              <a:rPr dirty="0" sz="1200" spc="-5">
                <a:latin typeface="Times New Roman"/>
                <a:cs typeface="Times New Roman"/>
              </a:rPr>
              <a:t>are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5">
                <a:latin typeface="Times New Roman"/>
                <a:cs typeface="Times New Roman"/>
              </a:rPr>
              <a:t>distinguished entity </a:t>
            </a:r>
            <a:r>
              <a:rPr dirty="0" sz="1200">
                <a:latin typeface="Times New Roman"/>
                <a:cs typeface="Times New Roman"/>
              </a:rPr>
              <a:t>within the </a:t>
            </a:r>
            <a:r>
              <a:rPr dirty="0" sz="1200" spc="-10">
                <a:latin typeface="Times New Roman"/>
                <a:cs typeface="Times New Roman"/>
              </a:rPr>
              <a:t>IT </a:t>
            </a:r>
            <a:r>
              <a:rPr dirty="0" sz="1200">
                <a:latin typeface="Times New Roman"/>
                <a:cs typeface="Times New Roman"/>
              </a:rPr>
              <a:t>industry, </a:t>
            </a:r>
            <a:r>
              <a:rPr dirty="0" sz="1200" spc="-5">
                <a:latin typeface="Times New Roman"/>
                <a:cs typeface="Times New Roman"/>
              </a:rPr>
              <a:t>operating as </a:t>
            </a:r>
            <a:r>
              <a:rPr dirty="0" sz="1200">
                <a:latin typeface="Times New Roman"/>
                <a:cs typeface="Times New Roman"/>
              </a:rPr>
              <a:t>a </a:t>
            </a:r>
            <a:r>
              <a:rPr dirty="0" sz="1200" spc="-28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subsidiary </a:t>
            </a:r>
            <a:r>
              <a:rPr dirty="0" sz="1200">
                <a:latin typeface="Times New Roman"/>
                <a:cs typeface="Times New Roman"/>
              </a:rPr>
              <a:t>of a prominent </a:t>
            </a:r>
            <a:r>
              <a:rPr dirty="0" sz="1200" spc="-5">
                <a:latin typeface="Times New Roman"/>
                <a:cs typeface="Times New Roman"/>
              </a:rPr>
              <a:t>parent </a:t>
            </a:r>
            <a:r>
              <a:rPr dirty="0" sz="1200" spc="-10">
                <a:latin typeface="Times New Roman"/>
                <a:cs typeface="Times New Roman"/>
              </a:rPr>
              <a:t>IT </a:t>
            </a:r>
            <a:r>
              <a:rPr dirty="0" sz="1200" spc="-5">
                <a:latin typeface="Times New Roman"/>
                <a:cs typeface="Times New Roman"/>
              </a:rPr>
              <a:t>corporation. Our enduring presence </a:t>
            </a:r>
            <a:r>
              <a:rPr dirty="0" sz="1200" spc="5">
                <a:latin typeface="Times New Roman"/>
                <a:cs typeface="Times New Roman"/>
              </a:rPr>
              <a:t>in </a:t>
            </a:r>
            <a:r>
              <a:rPr dirty="0" sz="1200">
                <a:latin typeface="Times New Roman"/>
                <a:cs typeface="Times New Roman"/>
              </a:rPr>
              <a:t>the </a:t>
            </a:r>
            <a:r>
              <a:rPr dirty="0" sz="1200" spc="-5">
                <a:latin typeface="Times New Roman"/>
                <a:cs typeface="Times New Roman"/>
              </a:rPr>
              <a:t>market 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attests</a:t>
            </a:r>
            <a:r>
              <a:rPr dirty="0" sz="1200">
                <a:latin typeface="Times New Roman"/>
                <a:cs typeface="Times New Roman"/>
              </a:rPr>
              <a:t> to our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solid </a:t>
            </a:r>
            <a:r>
              <a:rPr dirty="0" sz="1200" spc="-5">
                <a:latin typeface="Times New Roman"/>
                <a:cs typeface="Times New Roman"/>
              </a:rPr>
              <a:t>reputation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 </a:t>
            </a:r>
            <a:r>
              <a:rPr dirty="0" sz="1200" spc="-5">
                <a:latin typeface="Times New Roman"/>
                <a:cs typeface="Times New Roman"/>
              </a:rPr>
              <a:t>unwavering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commitment</a:t>
            </a:r>
            <a:r>
              <a:rPr dirty="0" sz="1200">
                <a:latin typeface="Times New Roman"/>
                <a:cs typeface="Times New Roman"/>
              </a:rPr>
              <a:t> to </a:t>
            </a:r>
            <a:r>
              <a:rPr dirty="0" sz="1200" spc="-5">
                <a:latin typeface="Times New Roman"/>
                <a:cs typeface="Times New Roman"/>
              </a:rPr>
              <a:t>excellence.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algn="just" marL="12700" marR="7620">
              <a:lnSpc>
                <a:spcPct val="144200"/>
              </a:lnSpc>
            </a:pPr>
            <a:r>
              <a:rPr dirty="0" sz="1200" spc="-5">
                <a:latin typeface="Times New Roman"/>
                <a:cs typeface="Times New Roman"/>
              </a:rPr>
              <a:t>Our core </a:t>
            </a:r>
            <a:r>
              <a:rPr dirty="0" sz="1200">
                <a:latin typeface="Times New Roman"/>
                <a:cs typeface="Times New Roman"/>
              </a:rPr>
              <a:t>strength </a:t>
            </a:r>
            <a:r>
              <a:rPr dirty="0" sz="1200" spc="-5">
                <a:latin typeface="Times New Roman"/>
                <a:cs typeface="Times New Roman"/>
              </a:rPr>
              <a:t>lies </a:t>
            </a:r>
            <a:r>
              <a:rPr dirty="0" sz="1200">
                <a:latin typeface="Times New Roman"/>
                <a:cs typeface="Times New Roman"/>
              </a:rPr>
              <a:t>in our highly </a:t>
            </a:r>
            <a:r>
              <a:rPr dirty="0" sz="1200" spc="-5">
                <a:latin typeface="Times New Roman"/>
                <a:cs typeface="Times New Roman"/>
              </a:rPr>
              <a:t>qualified and experienced </a:t>
            </a:r>
            <a:r>
              <a:rPr dirty="0" sz="1200">
                <a:latin typeface="Times New Roman"/>
                <a:cs typeface="Times New Roman"/>
              </a:rPr>
              <a:t>team, meticulously 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prepared</a:t>
            </a:r>
            <a:r>
              <a:rPr dirty="0" sz="1200">
                <a:latin typeface="Times New Roman"/>
                <a:cs typeface="Times New Roman"/>
              </a:rPr>
              <a:t> to confront </a:t>
            </a:r>
            <a:r>
              <a:rPr dirty="0" sz="1200" spc="-5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conquer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any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challenges</a:t>
            </a:r>
            <a:r>
              <a:rPr dirty="0" sz="1200">
                <a:latin typeface="Times New Roman"/>
                <a:cs typeface="Times New Roman"/>
              </a:rPr>
              <a:t> that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may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arise.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625"/>
              </a:spcBef>
            </a:pPr>
            <a:r>
              <a:rPr dirty="0" sz="1200" spc="-5">
                <a:latin typeface="Times New Roman"/>
                <a:cs typeface="Times New Roman"/>
              </a:rPr>
              <a:t>Our</a:t>
            </a:r>
            <a:r>
              <a:rPr dirty="0" sz="1200" spc="9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dedicated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team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comprises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seasoned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experts</a:t>
            </a:r>
            <a:r>
              <a:rPr dirty="0" sz="1200" spc="11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proficient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wide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array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cutting-</a:t>
            </a:r>
            <a:endParaRPr sz="12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43900"/>
              </a:lnSpc>
              <a:spcBef>
                <a:spcPts val="5"/>
              </a:spcBef>
            </a:pPr>
            <a:r>
              <a:rPr dirty="0" sz="1200" spc="-5">
                <a:latin typeface="Times New Roman"/>
                <a:cs typeface="Times New Roman"/>
              </a:rPr>
              <a:t>edge technologies. Additionally, we </a:t>
            </a:r>
            <a:r>
              <a:rPr dirty="0" sz="1200">
                <a:latin typeface="Times New Roman"/>
                <a:cs typeface="Times New Roman"/>
              </a:rPr>
              <a:t>maintain </a:t>
            </a:r>
            <a:r>
              <a:rPr dirty="0" sz="1200" spc="-5">
                <a:latin typeface="Times New Roman"/>
                <a:cs typeface="Times New Roman"/>
              </a:rPr>
              <a:t>specialized teams </a:t>
            </a:r>
            <a:r>
              <a:rPr dirty="0" sz="1200">
                <a:latin typeface="Times New Roman"/>
                <a:cs typeface="Times New Roman"/>
              </a:rPr>
              <a:t>for </a:t>
            </a:r>
            <a:r>
              <a:rPr dirty="0" sz="1200" spc="-5">
                <a:latin typeface="Times New Roman"/>
                <a:cs typeface="Times New Roman"/>
              </a:rPr>
              <a:t>UI/UX and graphic 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design. Our clientele spans </a:t>
            </a:r>
            <a:r>
              <a:rPr dirty="0" sz="1200">
                <a:latin typeface="Times New Roman"/>
                <a:cs typeface="Times New Roman"/>
              </a:rPr>
              <a:t>the globe, </a:t>
            </a:r>
            <a:r>
              <a:rPr dirty="0" sz="1200" spc="-5">
                <a:latin typeface="Times New Roman"/>
                <a:cs typeface="Times New Roman"/>
              </a:rPr>
              <a:t>with hundreds </a:t>
            </a:r>
            <a:r>
              <a:rPr dirty="0" sz="1200">
                <a:latin typeface="Times New Roman"/>
                <a:cs typeface="Times New Roman"/>
              </a:rPr>
              <a:t>of </a:t>
            </a:r>
            <a:r>
              <a:rPr dirty="0" sz="1200" spc="-5">
                <a:latin typeface="Times New Roman"/>
                <a:cs typeface="Times New Roman"/>
              </a:rPr>
              <a:t>satisfied clients benefiting </a:t>
            </a:r>
            <a:r>
              <a:rPr dirty="0" sz="1200">
                <a:latin typeface="Times New Roman"/>
                <a:cs typeface="Times New Roman"/>
              </a:rPr>
              <a:t>from </a:t>
            </a:r>
            <a:r>
              <a:rPr dirty="0" sz="1200" spc="-2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-5">
                <a:latin typeface="Times New Roman"/>
                <a:cs typeface="Times New Roman"/>
              </a:rPr>
              <a:t> comprehensive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services.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just" marL="12700" marR="7620">
              <a:lnSpc>
                <a:spcPct val="143600"/>
              </a:lnSpc>
            </a:pPr>
            <a:r>
              <a:rPr dirty="0" sz="1200" spc="-10">
                <a:latin typeface="Times New Roman"/>
                <a:cs typeface="Times New Roman"/>
              </a:rPr>
              <a:t>In </a:t>
            </a:r>
            <a:r>
              <a:rPr dirty="0" sz="1200" spc="-5">
                <a:latin typeface="Times New Roman"/>
                <a:cs typeface="Times New Roman"/>
              </a:rPr>
              <a:t>this segment, we </a:t>
            </a:r>
            <a:r>
              <a:rPr dirty="0" sz="1200">
                <a:latin typeface="Times New Roman"/>
                <a:cs typeface="Times New Roman"/>
              </a:rPr>
              <a:t>maintain </a:t>
            </a:r>
            <a:r>
              <a:rPr dirty="0" sz="1200" spc="-5">
                <a:latin typeface="Times New Roman"/>
                <a:cs typeface="Times New Roman"/>
              </a:rPr>
              <a:t>dedicated teams specifically tasked </a:t>
            </a:r>
            <a:r>
              <a:rPr dirty="0" sz="1200">
                <a:latin typeface="Times New Roman"/>
                <a:cs typeface="Times New Roman"/>
              </a:rPr>
              <a:t>with API </a:t>
            </a:r>
            <a:r>
              <a:rPr dirty="0" sz="1200" spc="-5">
                <a:latin typeface="Times New Roman"/>
                <a:cs typeface="Times New Roman"/>
              </a:rPr>
              <a:t>and web 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service management, as well as crafting contemporary material designs. Our </a:t>
            </a:r>
            <a:r>
              <a:rPr dirty="0" sz="1200">
                <a:latin typeface="Times New Roman"/>
                <a:cs typeface="Times New Roman"/>
              </a:rPr>
              <a:t>unyielding </a:t>
            </a:r>
            <a:r>
              <a:rPr dirty="0" sz="1200" spc="-28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dedication </a:t>
            </a:r>
            <a:r>
              <a:rPr dirty="0" sz="1200">
                <a:latin typeface="Times New Roman"/>
                <a:cs typeface="Times New Roman"/>
              </a:rPr>
              <a:t>to innovation </a:t>
            </a:r>
            <a:r>
              <a:rPr dirty="0" sz="1200" spc="-5">
                <a:latin typeface="Times New Roman"/>
                <a:cs typeface="Times New Roman"/>
              </a:rPr>
              <a:t>is evident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5">
                <a:latin typeface="Times New Roman"/>
                <a:cs typeface="Times New Roman"/>
              </a:rPr>
              <a:t>every app we create, as we </a:t>
            </a:r>
            <a:r>
              <a:rPr dirty="0" sz="1200">
                <a:latin typeface="Times New Roman"/>
                <a:cs typeface="Times New Roman"/>
              </a:rPr>
              <a:t>continually </a:t>
            </a:r>
            <a:r>
              <a:rPr dirty="0" sz="1200" spc="-5">
                <a:latin typeface="Times New Roman"/>
                <a:cs typeface="Times New Roman"/>
              </a:rPr>
              <a:t>seek </a:t>
            </a:r>
            <a:r>
              <a:rPr dirty="0" sz="1200">
                <a:latin typeface="Times New Roman"/>
                <a:cs typeface="Times New Roman"/>
              </a:rPr>
              <a:t>to 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expand</a:t>
            </a:r>
            <a:r>
              <a:rPr dirty="0" sz="1200">
                <a:latin typeface="Times New Roman"/>
                <a:cs typeface="Times New Roman"/>
              </a:rPr>
              <a:t> our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horizons </a:t>
            </a:r>
            <a:r>
              <a:rPr dirty="0" sz="1200" spc="-5">
                <a:latin typeface="Times New Roman"/>
                <a:cs typeface="Times New Roman"/>
              </a:rPr>
              <a:t>and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knowledge </a:t>
            </a:r>
            <a:r>
              <a:rPr dirty="0" sz="1200">
                <a:latin typeface="Times New Roman"/>
                <a:cs typeface="Times New Roman"/>
              </a:rPr>
              <a:t>with </a:t>
            </a:r>
            <a:r>
              <a:rPr dirty="0" sz="1200" spc="-5">
                <a:latin typeface="Times New Roman"/>
                <a:cs typeface="Times New Roman"/>
              </a:rPr>
              <a:t>each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project.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algn="just" marL="12700" marR="6985">
              <a:lnSpc>
                <a:spcPct val="144300"/>
              </a:lnSpc>
            </a:pPr>
            <a:r>
              <a:rPr dirty="0" sz="1200" spc="-5">
                <a:latin typeface="Times New Roman"/>
                <a:cs typeface="Times New Roman"/>
              </a:rPr>
              <a:t>InfoLabz proudly offers industry-oriented </a:t>
            </a:r>
            <a:r>
              <a:rPr dirty="0" sz="1200">
                <a:latin typeface="Times New Roman"/>
                <a:cs typeface="Times New Roman"/>
              </a:rPr>
              <a:t>live </a:t>
            </a:r>
            <a:r>
              <a:rPr dirty="0" sz="1200" spc="-5">
                <a:latin typeface="Times New Roman"/>
                <a:cs typeface="Times New Roman"/>
              </a:rPr>
              <a:t>project training, catering </a:t>
            </a:r>
            <a:r>
              <a:rPr dirty="0" sz="1200">
                <a:latin typeface="Times New Roman"/>
                <a:cs typeface="Times New Roman"/>
              </a:rPr>
              <a:t>to students 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pursuing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CE/IT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(BE/B.TECH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43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DIPLOMA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ENGINEERING),</a:t>
            </a:r>
            <a:r>
              <a:rPr dirty="0" sz="1200" spc="43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BCA/MCA,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BSc</a:t>
            </a:r>
            <a:endParaRPr sz="1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625"/>
              </a:spcBef>
            </a:pPr>
            <a:r>
              <a:rPr dirty="0" sz="1200" spc="-5">
                <a:latin typeface="Times New Roman"/>
                <a:cs typeface="Times New Roman"/>
              </a:rPr>
              <a:t>IT/MSc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degrees.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Our</a:t>
            </a:r>
            <a:r>
              <a:rPr dirty="0" sz="1200" spc="7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training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programs</a:t>
            </a:r>
            <a:r>
              <a:rPr dirty="0" sz="1200" spc="8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provide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students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7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invaluable</a:t>
            </a:r>
            <a:r>
              <a:rPr dirty="0" sz="1200" spc="6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hands-on</a:t>
            </a:r>
            <a:endParaRPr sz="12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43600"/>
              </a:lnSpc>
              <a:spcBef>
                <a:spcPts val="10"/>
              </a:spcBef>
            </a:pPr>
            <a:r>
              <a:rPr dirty="0" sz="1200" spc="-5">
                <a:latin typeface="Times New Roman"/>
                <a:cs typeface="Times New Roman"/>
              </a:rPr>
              <a:t>experience,</a:t>
            </a:r>
            <a:r>
              <a:rPr dirty="0" sz="1200">
                <a:latin typeface="Times New Roman"/>
                <a:cs typeface="Times New Roman"/>
              </a:rPr>
              <a:t> bridging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divide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between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theoretical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knowledge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and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real-world 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application.</a:t>
            </a:r>
            <a:r>
              <a:rPr dirty="0" sz="1200">
                <a:latin typeface="Times New Roman"/>
                <a:cs typeface="Times New Roman"/>
              </a:rPr>
              <a:t> This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immersive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experience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empowers</a:t>
            </a:r>
            <a:r>
              <a:rPr dirty="0" sz="1200">
                <a:latin typeface="Times New Roman"/>
                <a:cs typeface="Times New Roman"/>
              </a:rPr>
              <a:t> students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to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gain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deeper 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understanding</a:t>
            </a:r>
            <a:r>
              <a:rPr dirty="0" sz="1200">
                <a:latin typeface="Times New Roman"/>
                <a:cs typeface="Times New Roman"/>
              </a:rPr>
              <a:t> of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engineering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principles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and</a:t>
            </a:r>
            <a:r>
              <a:rPr dirty="0" sz="1200">
                <a:latin typeface="Times New Roman"/>
                <a:cs typeface="Times New Roman"/>
              </a:rPr>
              <a:t> apply their </a:t>
            </a:r>
            <a:r>
              <a:rPr dirty="0" sz="1200" spc="-5">
                <a:latin typeface="Times New Roman"/>
                <a:cs typeface="Times New Roman"/>
              </a:rPr>
              <a:t>acquired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skills</a:t>
            </a:r>
            <a:r>
              <a:rPr dirty="0" sz="1200">
                <a:latin typeface="Times New Roman"/>
                <a:cs typeface="Times New Roman"/>
              </a:rPr>
              <a:t> to </a:t>
            </a:r>
            <a:r>
              <a:rPr dirty="0" sz="1200" spc="-5">
                <a:latin typeface="Times New Roman"/>
                <a:cs typeface="Times New Roman"/>
              </a:rPr>
              <a:t>develop 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practical </a:t>
            </a:r>
            <a:r>
              <a:rPr dirty="0" sz="1200">
                <a:latin typeface="Times New Roman"/>
                <a:cs typeface="Times New Roman"/>
              </a:rPr>
              <a:t>software</a:t>
            </a:r>
            <a:r>
              <a:rPr dirty="0" sz="1200" spc="-5">
                <a:latin typeface="Times New Roman"/>
                <a:cs typeface="Times New Roman"/>
              </a:rPr>
              <a:t> and</a:t>
            </a:r>
            <a:r>
              <a:rPr dirty="0" sz="1200">
                <a:latin typeface="Times New Roman"/>
                <a:cs typeface="Times New Roman"/>
              </a:rPr>
              <a:t> live</a:t>
            </a:r>
            <a:r>
              <a:rPr dirty="0" sz="1200" spc="-5">
                <a:latin typeface="Times New Roman"/>
                <a:cs typeface="Times New Roman"/>
              </a:rPr>
              <a:t> websites.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3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182" y="882141"/>
            <a:ext cx="20923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604" y="1725524"/>
            <a:ext cx="5457825" cy="2068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marR="149860" indent="-228600">
              <a:lnSpc>
                <a:spcPct val="159300"/>
              </a:lnSpc>
              <a:spcBef>
                <a:spcPts val="9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400">
                <a:latin typeface="Times New Roman"/>
                <a:cs typeface="Times New Roman"/>
              </a:rPr>
              <a:t>It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was wonderful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and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learning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experience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for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me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while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working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on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this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project.</a:t>
            </a:r>
            <a:endParaRPr sz="1400">
              <a:latin typeface="Times New Roman"/>
              <a:cs typeface="Times New Roman"/>
            </a:endParaRPr>
          </a:p>
          <a:p>
            <a:pPr marL="240665" marR="65405" indent="-228600">
              <a:lnSpc>
                <a:spcPct val="159700"/>
              </a:lnSpc>
              <a:spcBef>
                <a:spcPts val="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400" spc="-5">
                <a:latin typeface="Times New Roman"/>
                <a:cs typeface="Times New Roman"/>
              </a:rPr>
              <a:t>This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project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took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me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through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various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aspects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of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project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and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taught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me 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about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research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and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findings.</a:t>
            </a:r>
            <a:r>
              <a:rPr dirty="0" sz="1400">
                <a:latin typeface="Times New Roman"/>
                <a:cs typeface="Times New Roman"/>
              </a:rPr>
              <a:t> It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also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give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me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real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insight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into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this </a:t>
            </a:r>
            <a:r>
              <a:rPr dirty="0" sz="1400">
                <a:latin typeface="Times New Roman"/>
                <a:cs typeface="Times New Roman"/>
              </a:rPr>
              <a:t>project.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This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project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was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full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of </a:t>
            </a:r>
            <a:r>
              <a:rPr dirty="0" sz="1400" spc="-5">
                <a:latin typeface="Times New Roman"/>
                <a:cs typeface="Times New Roman"/>
              </a:rPr>
              <a:t>thrill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and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joy.</a:t>
            </a:r>
            <a:endParaRPr sz="140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spcBef>
                <a:spcPts val="100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400" spc="-5">
                <a:solidFill>
                  <a:srgbClr val="242424"/>
                </a:solidFill>
                <a:latin typeface="Times New Roman"/>
                <a:cs typeface="Times New Roman"/>
              </a:rPr>
              <a:t>We</a:t>
            </a:r>
            <a:r>
              <a:rPr dirty="0" sz="1400" spc="5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242424"/>
                </a:solidFill>
                <a:latin typeface="Times New Roman"/>
                <a:cs typeface="Times New Roman"/>
              </a:rPr>
              <a:t>learned</a:t>
            </a:r>
            <a:r>
              <a:rPr dirty="0" sz="1400" spc="1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242424"/>
                </a:solidFill>
                <a:latin typeface="Times New Roman"/>
                <a:cs typeface="Times New Roman"/>
              </a:rPr>
              <a:t>a </a:t>
            </a:r>
            <a:r>
              <a:rPr dirty="0" sz="1400" spc="-5">
                <a:solidFill>
                  <a:srgbClr val="242424"/>
                </a:solidFill>
                <a:latin typeface="Times New Roman"/>
                <a:cs typeface="Times New Roman"/>
              </a:rPr>
              <a:t>lot</a:t>
            </a:r>
            <a:r>
              <a:rPr dirty="0" sz="1400" spc="1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242424"/>
                </a:solidFill>
                <a:latin typeface="Times New Roman"/>
                <a:cs typeface="Times New Roman"/>
              </a:rPr>
              <a:t>about </a:t>
            </a:r>
            <a:r>
              <a:rPr dirty="0" sz="1400" spc="-5">
                <a:solidFill>
                  <a:srgbClr val="242424"/>
                </a:solidFill>
                <a:latin typeface="Times New Roman"/>
                <a:cs typeface="Times New Roman"/>
              </a:rPr>
              <a:t>problem-solving</a:t>
            </a:r>
            <a:r>
              <a:rPr dirty="0" sz="1400" spc="1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242424"/>
                </a:solidFill>
                <a:latin typeface="Times New Roman"/>
                <a:cs typeface="Times New Roman"/>
              </a:rPr>
              <a:t>and</a:t>
            </a:r>
            <a:r>
              <a:rPr dirty="0" sz="1400" spc="-1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242424"/>
                </a:solidFill>
                <a:latin typeface="Times New Roman"/>
                <a:cs typeface="Times New Roman"/>
              </a:rPr>
              <a:t>how</a:t>
            </a:r>
            <a:r>
              <a:rPr dirty="0" sz="1400" spc="-1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242424"/>
                </a:solidFill>
                <a:latin typeface="Times New Roman"/>
                <a:cs typeface="Times New Roman"/>
              </a:rPr>
              <a:t>to</a:t>
            </a:r>
            <a:r>
              <a:rPr dirty="0" sz="1400" spc="-1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242424"/>
                </a:solidFill>
                <a:latin typeface="Times New Roman"/>
                <a:cs typeface="Times New Roman"/>
              </a:rPr>
              <a:t>deal</a:t>
            </a:r>
            <a:r>
              <a:rPr dirty="0" sz="1400" spc="1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242424"/>
                </a:solidFill>
                <a:latin typeface="Times New Roman"/>
                <a:cs typeface="Times New Roman"/>
              </a:rPr>
              <a:t>with</a:t>
            </a:r>
            <a:r>
              <a:rPr dirty="0" sz="1400" spc="1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dirty="0" sz="1400" spc="-5">
                <a:solidFill>
                  <a:srgbClr val="242424"/>
                </a:solidFill>
                <a:latin typeface="Times New Roman"/>
                <a:cs typeface="Times New Roman"/>
              </a:rPr>
              <a:t>challenges.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57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58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1135" y="892810"/>
            <a:ext cx="16548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00" spc="-10" b="1">
                <a:solidFill>
                  <a:srgbClr val="0D0D0D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PROJECT</a:t>
            </a:r>
            <a:r>
              <a:rPr dirty="0" u="heavy" sz="1600" spc="-35" b="1">
                <a:solidFill>
                  <a:srgbClr val="0D0D0D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 spc="-10" b="1">
                <a:solidFill>
                  <a:srgbClr val="0D0D0D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PROFILE</a:t>
            </a:r>
            <a:r>
              <a:rPr dirty="0" sz="1600" spc="-2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u="heavy" sz="1600" spc="-5" b="1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</a:rPr>
              <a:t>:-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604" y="1747773"/>
            <a:ext cx="12693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600" spc="-10" b="1">
                <a:latin typeface="Calibri"/>
                <a:cs typeface="Calibri"/>
              </a:rPr>
              <a:t>Project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Title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2322322"/>
            <a:ext cx="14274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600" spc="-10" b="1">
                <a:latin typeface="Calibri"/>
                <a:cs typeface="Calibri"/>
              </a:rPr>
              <a:t>Internal</a:t>
            </a:r>
            <a:r>
              <a:rPr dirty="0" sz="1600" spc="-6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guide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8858" y="1747773"/>
            <a:ext cx="3388360" cy="843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: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-</a:t>
            </a:r>
            <a:r>
              <a:rPr dirty="0" sz="1600" spc="3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E-COMMERCE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PLATFORM</a:t>
            </a:r>
            <a:r>
              <a:rPr dirty="0" sz="1600" spc="-10">
                <a:latin typeface="Calibri"/>
                <a:cs typeface="Calibri"/>
              </a:rPr>
              <a:t> FOR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SHOES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14325" algn="l"/>
              </a:tabLst>
            </a:pPr>
            <a:r>
              <a:rPr dirty="0" sz="1600" spc="-5">
                <a:latin typeface="Calibri"/>
                <a:cs typeface="Calibri"/>
              </a:rPr>
              <a:t>: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-	</a:t>
            </a:r>
            <a:r>
              <a:rPr dirty="0" sz="1600" spc="-30">
                <a:latin typeface="Calibri"/>
                <a:cs typeface="Calibri"/>
              </a:rPr>
              <a:t>Prof.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Ankita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Gondaliya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0604" y="2896869"/>
            <a:ext cx="5347335" cy="2834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41300" algn="l"/>
                <a:tab pos="1677035" algn="l"/>
                <a:tab pos="2023110" algn="l"/>
              </a:tabLst>
            </a:pPr>
            <a:r>
              <a:rPr dirty="0" sz="1600" spc="-10" b="1">
                <a:latin typeface="Calibri"/>
                <a:cs typeface="Calibri"/>
              </a:rPr>
              <a:t>External</a:t>
            </a:r>
            <a:r>
              <a:rPr dirty="0" sz="1600" spc="2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guide	</a:t>
            </a:r>
            <a:r>
              <a:rPr dirty="0" sz="1600" spc="-5">
                <a:latin typeface="Calibri"/>
                <a:cs typeface="Calibri"/>
              </a:rPr>
              <a:t>: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-	Ms.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Twinkle </a:t>
            </a:r>
            <a:r>
              <a:rPr dirty="0" sz="1600" spc="-5">
                <a:latin typeface="Calibri"/>
                <a:cs typeface="Calibri"/>
              </a:rPr>
              <a:t>Shah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210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41300" algn="l"/>
                <a:tab pos="2016760" algn="l"/>
              </a:tabLst>
            </a:pPr>
            <a:r>
              <a:rPr dirty="0" sz="1600" spc="-10" b="1">
                <a:latin typeface="Calibri"/>
                <a:cs typeface="Calibri"/>
              </a:rPr>
              <a:t>Project</a:t>
            </a:r>
            <a:r>
              <a:rPr dirty="0" sz="1600" spc="15" b="1">
                <a:latin typeface="Calibri"/>
                <a:cs typeface="Calibri"/>
              </a:rPr>
              <a:t> </a:t>
            </a:r>
            <a:r>
              <a:rPr dirty="0" sz="1600" spc="-15" b="1">
                <a:latin typeface="Calibri"/>
                <a:cs typeface="Calibri"/>
              </a:rPr>
              <a:t>Duration</a:t>
            </a:r>
            <a:r>
              <a:rPr dirty="0" sz="1600" spc="15" b="1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: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-	</a:t>
            </a:r>
            <a:r>
              <a:rPr dirty="0" sz="1600" spc="-35">
                <a:latin typeface="Calibri"/>
                <a:cs typeface="Calibri"/>
              </a:rPr>
              <a:t>1-Year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210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buFont typeface="Wingdings"/>
              <a:buChar char=""/>
              <a:tabLst>
                <a:tab pos="241300" algn="l"/>
                <a:tab pos="1675130" algn="l"/>
                <a:tab pos="2023110" algn="l"/>
              </a:tabLst>
            </a:pPr>
            <a:r>
              <a:rPr dirty="0" sz="1600" spc="-10" b="1">
                <a:latin typeface="Calibri"/>
                <a:cs typeface="Calibri"/>
              </a:rPr>
              <a:t>Developed</a:t>
            </a:r>
            <a:r>
              <a:rPr dirty="0" sz="1600" spc="3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In	</a:t>
            </a:r>
            <a:r>
              <a:rPr dirty="0" sz="1600" spc="-5">
                <a:latin typeface="Calibri"/>
                <a:cs typeface="Calibri"/>
              </a:rPr>
              <a:t>: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-	Python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Django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"/>
            </a:pPr>
            <a:endParaRPr sz="210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buFont typeface="Wingdings"/>
              <a:buChar char=""/>
              <a:tabLst>
                <a:tab pos="241300" algn="l"/>
                <a:tab pos="1652270" algn="l"/>
                <a:tab pos="2045970" algn="l"/>
              </a:tabLst>
            </a:pPr>
            <a:r>
              <a:rPr dirty="0" sz="1600" spc="-10" b="1">
                <a:latin typeface="Calibri"/>
                <a:cs typeface="Calibri"/>
              </a:rPr>
              <a:t>Group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No	</a:t>
            </a:r>
            <a:r>
              <a:rPr dirty="0" sz="1600" spc="-5">
                <a:latin typeface="Calibri"/>
                <a:cs typeface="Calibri"/>
              </a:rPr>
              <a:t>: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-	</a:t>
            </a:r>
            <a:r>
              <a:rPr dirty="0" sz="1600">
                <a:latin typeface="Calibri"/>
                <a:cs typeface="Calibri"/>
              </a:rPr>
              <a:t>43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"/>
            </a:pPr>
            <a:endParaRPr sz="210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buFont typeface="Wingdings"/>
              <a:buChar char=""/>
              <a:tabLst>
                <a:tab pos="241300" algn="l"/>
                <a:tab pos="2058035" algn="l"/>
              </a:tabLst>
            </a:pPr>
            <a:r>
              <a:rPr dirty="0" sz="1600" spc="-10" b="1">
                <a:latin typeface="Calibri"/>
                <a:cs typeface="Calibri"/>
              </a:rPr>
              <a:t>Group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Members</a:t>
            </a:r>
            <a:r>
              <a:rPr dirty="0" sz="1600" spc="20" b="1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: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-	</a:t>
            </a:r>
            <a:r>
              <a:rPr dirty="0" sz="1600" spc="-25">
                <a:latin typeface="Calibri"/>
                <a:cs typeface="Calibri"/>
              </a:rPr>
              <a:t>KADIYA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DHRUVIL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UMESHKUMAR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(5026)</a:t>
            </a:r>
            <a:endParaRPr sz="1600">
              <a:latin typeface="Calibri"/>
              <a:cs typeface="Calibri"/>
            </a:endParaRPr>
          </a:p>
          <a:p>
            <a:pPr marL="2070100">
              <a:lnSpc>
                <a:spcPct val="100000"/>
              </a:lnSpc>
              <a:spcBef>
                <a:spcPts val="155"/>
              </a:spcBef>
            </a:pPr>
            <a:r>
              <a:rPr dirty="0" sz="1600" spc="-5">
                <a:latin typeface="Calibri"/>
                <a:cs typeface="Calibri"/>
              </a:rPr>
              <a:t>JUMANI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VINIT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HARESHKUMAR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(5116)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604" y="6036945"/>
            <a:ext cx="18211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41300" algn="l"/>
                <a:tab pos="1644650" algn="l"/>
              </a:tabLst>
            </a:pPr>
            <a:r>
              <a:rPr dirty="0" sz="1600" spc="-10" b="1">
                <a:latin typeface="Calibri"/>
                <a:cs typeface="Calibri"/>
              </a:rPr>
              <a:t>Presented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30" b="1">
                <a:latin typeface="Calibri"/>
                <a:cs typeface="Calibri"/>
              </a:rPr>
              <a:t>TO	</a:t>
            </a:r>
            <a:r>
              <a:rPr dirty="0" sz="1600" spc="-5">
                <a:latin typeface="Calibri"/>
                <a:cs typeface="Calibri"/>
              </a:rPr>
              <a:t>: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-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51758" y="6016523"/>
            <a:ext cx="3244215" cy="55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40">
              <a:lnSpc>
                <a:spcPct val="108100"/>
              </a:lnSpc>
              <a:spcBef>
                <a:spcPts val="100"/>
              </a:spcBef>
            </a:pPr>
            <a:r>
              <a:rPr dirty="0" sz="1600" spc="-15">
                <a:latin typeface="Calibri"/>
                <a:cs typeface="Calibri"/>
              </a:rPr>
              <a:t>Navgujarat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College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Computer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Application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Ashram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Road, </a:t>
            </a:r>
            <a:r>
              <a:rPr dirty="0" sz="1600" spc="-5">
                <a:latin typeface="Calibri"/>
                <a:cs typeface="Calibri"/>
              </a:rPr>
              <a:t>Ahmedabad.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6714"/>
            <a:ext cx="5758180" cy="5138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Times New Roman"/>
                <a:cs typeface="Times New Roman"/>
              </a:rPr>
              <a:t>TECHNOLOGIES</a:t>
            </a:r>
            <a:endParaRPr sz="1800">
              <a:latin typeface="Times New Roman"/>
              <a:cs typeface="Times New Roman"/>
            </a:endParaRPr>
          </a:p>
          <a:p>
            <a:pPr marL="643255" indent="-182245">
              <a:lnSpc>
                <a:spcPct val="100000"/>
              </a:lnSpc>
              <a:spcBef>
                <a:spcPts val="1240"/>
              </a:spcBef>
              <a:buFont typeface="Symbol"/>
              <a:buChar char=""/>
              <a:tabLst>
                <a:tab pos="643890" algn="l"/>
              </a:tabLst>
            </a:pPr>
            <a:r>
              <a:rPr dirty="0" sz="1400" spc="-5">
                <a:latin typeface="Times New Roman"/>
                <a:cs typeface="Times New Roman"/>
              </a:rPr>
              <a:t>The project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is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developed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using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technologies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mentioned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below</a:t>
            </a:r>
            <a:endParaRPr sz="1400">
              <a:latin typeface="Times New Roman"/>
              <a:cs typeface="Times New Roman"/>
            </a:endParaRPr>
          </a:p>
          <a:p>
            <a:pPr marL="643255" indent="-182245">
              <a:lnSpc>
                <a:spcPct val="100000"/>
              </a:lnSpc>
              <a:spcBef>
                <a:spcPts val="1125"/>
              </a:spcBef>
              <a:buSzPct val="85714"/>
              <a:buChar char="▪"/>
              <a:tabLst>
                <a:tab pos="643255" algn="l"/>
                <a:tab pos="643890" algn="l"/>
              </a:tabLst>
            </a:pPr>
            <a:r>
              <a:rPr dirty="0" sz="1400" spc="-5" b="1">
                <a:latin typeface="Times New Roman"/>
                <a:cs typeface="Times New Roman"/>
              </a:rPr>
              <a:t>FRONTEND</a:t>
            </a:r>
            <a:endParaRPr sz="1400">
              <a:latin typeface="Times New Roman"/>
              <a:cs typeface="Times New Roman"/>
            </a:endParaRPr>
          </a:p>
          <a:p>
            <a:pPr lvl="1" marL="913130" indent="-270510">
              <a:lnSpc>
                <a:spcPct val="100000"/>
              </a:lnSpc>
              <a:spcBef>
                <a:spcPts val="1130"/>
              </a:spcBef>
              <a:buSzPct val="85714"/>
              <a:buFont typeface="Courier New"/>
              <a:buChar char="o"/>
              <a:tabLst>
                <a:tab pos="913130" algn="l"/>
                <a:tab pos="913765" algn="l"/>
              </a:tabLst>
            </a:pPr>
            <a:r>
              <a:rPr dirty="0" sz="1400" b="1">
                <a:latin typeface="Times New Roman"/>
                <a:cs typeface="Times New Roman"/>
              </a:rPr>
              <a:t>HTML</a:t>
            </a:r>
            <a:endParaRPr sz="1400">
              <a:latin typeface="Times New Roman"/>
              <a:cs typeface="Times New Roman"/>
            </a:endParaRPr>
          </a:p>
          <a:p>
            <a:pPr algn="just" lvl="2" marL="1383665" marR="7620" indent="-228600">
              <a:lnSpc>
                <a:spcPct val="95800"/>
              </a:lnSpc>
              <a:spcBef>
                <a:spcPts val="1305"/>
              </a:spcBef>
              <a:buFont typeface="Symbol"/>
              <a:buChar char=""/>
              <a:tabLst>
                <a:tab pos="1384300" algn="l"/>
              </a:tabLst>
            </a:pPr>
            <a:r>
              <a:rPr dirty="0" sz="1400" spc="-5">
                <a:latin typeface="Times New Roman"/>
                <a:cs typeface="Times New Roman"/>
              </a:rPr>
              <a:t>Hypertext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Markup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Language</a:t>
            </a:r>
            <a:r>
              <a:rPr dirty="0" sz="1400" spc="-6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(HTML)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is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the</a:t>
            </a:r>
            <a:r>
              <a:rPr dirty="0" sz="1400" spc="-6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standard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Markup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language for creating web pages and web applications. </a:t>
            </a:r>
            <a:r>
              <a:rPr dirty="0" sz="1400" spc="-10">
                <a:latin typeface="Times New Roman"/>
                <a:cs typeface="Times New Roman"/>
              </a:rPr>
              <a:t>With </a:t>
            </a:r>
            <a:r>
              <a:rPr dirty="0" sz="1400" spc="-5">
                <a:latin typeface="Times New Roman"/>
                <a:cs typeface="Times New Roman"/>
              </a:rPr>
              <a:t> Cascading Style Sheets (CSS) and JavaScript. </a:t>
            </a:r>
            <a:r>
              <a:rPr dirty="0" sz="1400" spc="-10">
                <a:latin typeface="Times New Roman"/>
                <a:cs typeface="Times New Roman"/>
              </a:rPr>
              <a:t>It </a:t>
            </a:r>
            <a:r>
              <a:rPr dirty="0" sz="1400" spc="-5">
                <a:latin typeface="Times New Roman"/>
                <a:cs typeface="Times New Roman"/>
              </a:rPr>
              <a:t>forms </a:t>
            </a:r>
            <a:r>
              <a:rPr dirty="0" sz="1400">
                <a:latin typeface="Times New Roman"/>
                <a:cs typeface="Times New Roman"/>
              </a:rPr>
              <a:t>a </a:t>
            </a:r>
            <a:r>
              <a:rPr dirty="0" sz="1400" spc="-5">
                <a:latin typeface="Times New Roman"/>
                <a:cs typeface="Times New Roman"/>
              </a:rPr>
              <a:t>triad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of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cornerstone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technologies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for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the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World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Wide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Web </a:t>
            </a:r>
            <a:r>
              <a:rPr dirty="0" sz="1400" spc="-5">
                <a:latin typeface="Times New Roman"/>
                <a:cs typeface="Times New Roman"/>
              </a:rPr>
              <a:t> browsers receive HTML documents from </a:t>
            </a:r>
            <a:r>
              <a:rPr dirty="0" sz="1400">
                <a:latin typeface="Times New Roman"/>
                <a:cs typeface="Times New Roman"/>
              </a:rPr>
              <a:t>a web </a:t>
            </a:r>
            <a:r>
              <a:rPr dirty="0" sz="1400" spc="-5">
                <a:latin typeface="Times New Roman"/>
                <a:cs typeface="Times New Roman"/>
              </a:rPr>
              <a:t>server </a:t>
            </a:r>
            <a:r>
              <a:rPr dirty="0" sz="1400">
                <a:latin typeface="Times New Roman"/>
                <a:cs typeface="Times New Roman"/>
              </a:rPr>
              <a:t>or 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from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local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storage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and</a:t>
            </a:r>
            <a:r>
              <a:rPr dirty="0" sz="1400">
                <a:latin typeface="Times New Roman"/>
                <a:cs typeface="Times New Roman"/>
              </a:rPr>
              <a:t> render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them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into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multimedia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web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pages.HTML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describes</a:t>
            </a:r>
            <a:r>
              <a:rPr dirty="0" sz="1400">
                <a:latin typeface="Times New Roman"/>
                <a:cs typeface="Times New Roman"/>
              </a:rPr>
              <a:t> the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structure</a:t>
            </a:r>
            <a:r>
              <a:rPr dirty="0" sz="1400">
                <a:latin typeface="Times New Roman"/>
                <a:cs typeface="Times New Roman"/>
              </a:rPr>
              <a:t> of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web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Page 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semantically and originally included cues for </a:t>
            </a:r>
            <a:r>
              <a:rPr dirty="0" sz="1400">
                <a:latin typeface="Times New Roman"/>
                <a:cs typeface="Times New Roman"/>
              </a:rPr>
              <a:t>the </a:t>
            </a:r>
            <a:r>
              <a:rPr dirty="0" sz="1400" spc="-5">
                <a:latin typeface="Times New Roman"/>
                <a:cs typeface="Times New Roman"/>
              </a:rPr>
              <a:t>appearance </a:t>
            </a:r>
            <a:r>
              <a:rPr dirty="0" sz="1400">
                <a:latin typeface="Times New Roman"/>
                <a:cs typeface="Times New Roman"/>
              </a:rPr>
              <a:t> of</a:t>
            </a:r>
            <a:r>
              <a:rPr dirty="0" sz="1400" spc="-5">
                <a:latin typeface="Times New Roman"/>
                <a:cs typeface="Times New Roman"/>
              </a:rPr>
              <a:t> the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document.</a:t>
            </a:r>
            <a:endParaRPr sz="1400">
              <a:latin typeface="Times New Roman"/>
              <a:cs typeface="Times New Roman"/>
            </a:endParaRPr>
          </a:p>
          <a:p>
            <a:pPr lvl="1" marL="913130" indent="-270510">
              <a:lnSpc>
                <a:spcPct val="100000"/>
              </a:lnSpc>
              <a:spcBef>
                <a:spcPts val="1130"/>
              </a:spcBef>
              <a:buSzPct val="85714"/>
              <a:buFont typeface="Courier New"/>
              <a:buChar char="o"/>
              <a:tabLst>
                <a:tab pos="913130" algn="l"/>
                <a:tab pos="913765" algn="l"/>
              </a:tabLst>
            </a:pPr>
            <a:r>
              <a:rPr dirty="0" sz="1400" b="1">
                <a:latin typeface="Times New Roman"/>
                <a:cs typeface="Times New Roman"/>
              </a:rPr>
              <a:t>CSS</a:t>
            </a:r>
            <a:endParaRPr sz="1400">
              <a:latin typeface="Times New Roman"/>
              <a:cs typeface="Times New Roman"/>
            </a:endParaRPr>
          </a:p>
          <a:p>
            <a:pPr algn="just" lvl="2" marL="1383665" marR="5080" indent="-228600">
              <a:lnSpc>
                <a:spcPct val="95700"/>
              </a:lnSpc>
              <a:spcBef>
                <a:spcPts val="1305"/>
              </a:spcBef>
              <a:buFont typeface="Symbol"/>
              <a:buChar char=""/>
              <a:tabLst>
                <a:tab pos="1384300" algn="l"/>
              </a:tabLst>
            </a:pPr>
            <a:r>
              <a:rPr dirty="0" sz="1400">
                <a:latin typeface="Times New Roman"/>
                <a:cs typeface="Times New Roman"/>
              </a:rPr>
              <a:t>CSS </a:t>
            </a:r>
            <a:r>
              <a:rPr dirty="0" sz="1400" spc="-5">
                <a:latin typeface="Times New Roman"/>
                <a:cs typeface="Times New Roman"/>
              </a:rPr>
              <a:t>is the language </a:t>
            </a:r>
            <a:r>
              <a:rPr dirty="0" sz="1400">
                <a:latin typeface="Times New Roman"/>
                <a:cs typeface="Times New Roman"/>
              </a:rPr>
              <a:t>for </a:t>
            </a:r>
            <a:r>
              <a:rPr dirty="0" sz="1400" spc="-5">
                <a:latin typeface="Times New Roman"/>
                <a:cs typeface="Times New Roman"/>
              </a:rPr>
              <a:t>describing the presentation </a:t>
            </a:r>
            <a:r>
              <a:rPr dirty="0" sz="1400">
                <a:latin typeface="Times New Roman"/>
                <a:cs typeface="Times New Roman"/>
              </a:rPr>
              <a:t>of </a:t>
            </a:r>
            <a:r>
              <a:rPr dirty="0" sz="1400" spc="-5">
                <a:latin typeface="Times New Roman"/>
                <a:cs typeface="Times New Roman"/>
              </a:rPr>
              <a:t>web </a:t>
            </a:r>
            <a:r>
              <a:rPr dirty="0" sz="1400">
                <a:latin typeface="Times New Roman"/>
                <a:cs typeface="Times New Roman"/>
              </a:rPr>
              <a:t> pages, </a:t>
            </a:r>
            <a:r>
              <a:rPr dirty="0" sz="1400" spc="-5">
                <a:latin typeface="Times New Roman"/>
                <a:cs typeface="Times New Roman"/>
              </a:rPr>
              <a:t>including colours, layout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and fonts. </a:t>
            </a:r>
            <a:r>
              <a:rPr dirty="0" sz="1400">
                <a:latin typeface="Times New Roman"/>
                <a:cs typeface="Times New Roman"/>
              </a:rPr>
              <a:t>It </a:t>
            </a:r>
            <a:r>
              <a:rPr dirty="0" sz="1400" spc="-5">
                <a:latin typeface="Times New Roman"/>
                <a:cs typeface="Times New Roman"/>
              </a:rPr>
              <a:t>allows one to 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adapt the presentation to different types of devices, such </a:t>
            </a:r>
            <a:r>
              <a:rPr dirty="0" sz="1400" spc="-10">
                <a:latin typeface="Times New Roman"/>
                <a:cs typeface="Times New Roman"/>
              </a:rPr>
              <a:t>as </a:t>
            </a:r>
            <a:r>
              <a:rPr dirty="0" sz="1400" spc="-5">
                <a:latin typeface="Times New Roman"/>
                <a:cs typeface="Times New Roman"/>
              </a:rPr>
              <a:t> large screens, small </a:t>
            </a:r>
            <a:r>
              <a:rPr dirty="0" sz="1400">
                <a:latin typeface="Times New Roman"/>
                <a:cs typeface="Times New Roman"/>
              </a:rPr>
              <a:t>screens, or </a:t>
            </a:r>
            <a:r>
              <a:rPr dirty="0" sz="1400" spc="-5">
                <a:latin typeface="Times New Roman"/>
                <a:cs typeface="Times New Roman"/>
              </a:rPr>
              <a:t>printers. CSS </a:t>
            </a:r>
            <a:r>
              <a:rPr dirty="0" sz="1400">
                <a:latin typeface="Times New Roman"/>
                <a:cs typeface="Times New Roman"/>
              </a:rPr>
              <a:t>is </a:t>
            </a:r>
            <a:r>
              <a:rPr dirty="0" sz="1400" spc="-5">
                <a:latin typeface="Times New Roman"/>
                <a:cs typeface="Times New Roman"/>
              </a:rPr>
              <a:t>independent </a:t>
            </a:r>
            <a:r>
              <a:rPr dirty="0" sz="1400">
                <a:latin typeface="Times New Roman"/>
                <a:cs typeface="Times New Roman"/>
              </a:rPr>
              <a:t> of </a:t>
            </a:r>
            <a:r>
              <a:rPr dirty="0" sz="1400" spc="-5">
                <a:latin typeface="Times New Roman"/>
                <a:cs typeface="Times New Roman"/>
              </a:rPr>
              <a:t>HTML and can be used with any </a:t>
            </a:r>
            <a:r>
              <a:rPr dirty="0" sz="1400">
                <a:latin typeface="Times New Roman"/>
                <a:cs typeface="Times New Roman"/>
              </a:rPr>
              <a:t>XML-based </a:t>
            </a:r>
            <a:r>
              <a:rPr dirty="0" sz="1400" spc="-5">
                <a:latin typeface="Times New Roman"/>
                <a:cs typeface="Times New Roman"/>
              </a:rPr>
              <a:t>mark-up 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language.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2889" y="6798944"/>
            <a:ext cx="5124450" cy="20396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105"/>
              </a:spcBef>
              <a:buSzPct val="85714"/>
              <a:buFont typeface="Courier New"/>
              <a:buChar char="o"/>
              <a:tabLst>
                <a:tab pos="281940" algn="l"/>
                <a:tab pos="282575" algn="l"/>
              </a:tabLst>
            </a:pPr>
            <a:r>
              <a:rPr dirty="0" sz="1400" spc="-5" b="1">
                <a:latin typeface="Times New Roman"/>
                <a:cs typeface="Times New Roman"/>
              </a:rPr>
              <a:t>JAVASCRIPT</a:t>
            </a:r>
            <a:endParaRPr sz="1400">
              <a:latin typeface="Times New Roman"/>
              <a:cs typeface="Times New Roman"/>
            </a:endParaRPr>
          </a:p>
          <a:p>
            <a:pPr algn="just" lvl="1" marL="753110" marR="5080" indent="-228600">
              <a:lnSpc>
                <a:spcPct val="95800"/>
              </a:lnSpc>
              <a:spcBef>
                <a:spcPts val="1290"/>
              </a:spcBef>
              <a:buFont typeface="Symbol"/>
              <a:buChar char=""/>
              <a:tabLst>
                <a:tab pos="753745" algn="l"/>
              </a:tabLst>
            </a:pPr>
            <a:r>
              <a:rPr dirty="0" sz="1400" spc="-5">
                <a:latin typeface="Times New Roman"/>
                <a:cs typeface="Times New Roman"/>
              </a:rPr>
              <a:t>JavaScript </a:t>
            </a:r>
            <a:r>
              <a:rPr dirty="0" sz="1400">
                <a:latin typeface="Times New Roman"/>
                <a:cs typeface="Times New Roman"/>
              </a:rPr>
              <a:t>is a </a:t>
            </a:r>
            <a:r>
              <a:rPr dirty="0" sz="1400" spc="-5">
                <a:latin typeface="Times New Roman"/>
                <a:cs typeface="Times New Roman"/>
              </a:rPr>
              <a:t>client-side scripting language developed by 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Brendan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Each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JavaScript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can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be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run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on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any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operating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systems </a:t>
            </a:r>
            <a:r>
              <a:rPr dirty="0" sz="1400" spc="-34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and almost all web browsers. The programs in this language </a:t>
            </a:r>
            <a:r>
              <a:rPr dirty="0" sz="1400">
                <a:latin typeface="Times New Roman"/>
                <a:cs typeface="Times New Roman"/>
              </a:rPr>
              <a:t> are </a:t>
            </a:r>
            <a:r>
              <a:rPr dirty="0" sz="1400" spc="-5">
                <a:latin typeface="Times New Roman"/>
                <a:cs typeface="Times New Roman"/>
              </a:rPr>
              <a:t>called scripts. They </a:t>
            </a:r>
            <a:r>
              <a:rPr dirty="0" sz="1400">
                <a:latin typeface="Times New Roman"/>
                <a:cs typeface="Times New Roman"/>
              </a:rPr>
              <a:t>can </a:t>
            </a:r>
            <a:r>
              <a:rPr dirty="0" sz="1400" spc="-5">
                <a:latin typeface="Times New Roman"/>
                <a:cs typeface="Times New Roman"/>
              </a:rPr>
              <a:t>be written right in </a:t>
            </a:r>
            <a:r>
              <a:rPr dirty="0" sz="1400">
                <a:latin typeface="Times New Roman"/>
                <a:cs typeface="Times New Roman"/>
              </a:rPr>
              <a:t>a </a:t>
            </a:r>
            <a:r>
              <a:rPr dirty="0" sz="1400" spc="-5">
                <a:latin typeface="Times New Roman"/>
                <a:cs typeface="Times New Roman"/>
              </a:rPr>
              <a:t>web page’s </a:t>
            </a:r>
            <a:r>
              <a:rPr dirty="0" sz="1400">
                <a:latin typeface="Times New Roman"/>
                <a:cs typeface="Times New Roman"/>
              </a:rPr>
              <a:t> HTML </a:t>
            </a:r>
            <a:r>
              <a:rPr dirty="0" sz="1400" spc="-5">
                <a:latin typeface="Times New Roman"/>
                <a:cs typeface="Times New Roman"/>
              </a:rPr>
              <a:t>and run automatically </a:t>
            </a:r>
            <a:r>
              <a:rPr dirty="0" sz="1400" spc="-10">
                <a:latin typeface="Times New Roman"/>
                <a:cs typeface="Times New Roman"/>
              </a:rPr>
              <a:t>as </a:t>
            </a:r>
            <a:r>
              <a:rPr dirty="0" sz="1400" spc="-5">
                <a:latin typeface="Times New Roman"/>
                <a:cs typeface="Times New Roman"/>
              </a:rPr>
              <a:t>the page loads. Scripts are 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provided </a:t>
            </a:r>
            <a:r>
              <a:rPr dirty="0" sz="1400" spc="-10">
                <a:latin typeface="Times New Roman"/>
                <a:cs typeface="Times New Roman"/>
              </a:rPr>
              <a:t>and </a:t>
            </a:r>
            <a:r>
              <a:rPr dirty="0" sz="1400" spc="-5">
                <a:latin typeface="Times New Roman"/>
                <a:cs typeface="Times New Roman"/>
              </a:rPr>
              <a:t>executed </a:t>
            </a:r>
            <a:r>
              <a:rPr dirty="0" sz="1400">
                <a:latin typeface="Times New Roman"/>
                <a:cs typeface="Times New Roman"/>
              </a:rPr>
              <a:t>as </a:t>
            </a:r>
            <a:r>
              <a:rPr dirty="0" sz="1400" spc="-5">
                <a:latin typeface="Times New Roman"/>
                <a:cs typeface="Times New Roman"/>
              </a:rPr>
              <a:t>plain text. They don’t need special 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preparation </a:t>
            </a:r>
            <a:r>
              <a:rPr dirty="0" sz="1400">
                <a:latin typeface="Times New Roman"/>
                <a:cs typeface="Times New Roman"/>
              </a:rPr>
              <a:t>or </a:t>
            </a:r>
            <a:r>
              <a:rPr dirty="0" sz="1400" spc="-5">
                <a:latin typeface="Times New Roman"/>
                <a:cs typeface="Times New Roman"/>
              </a:rPr>
              <a:t>compilation </a:t>
            </a:r>
            <a:r>
              <a:rPr dirty="0" sz="1400">
                <a:latin typeface="Times New Roman"/>
                <a:cs typeface="Times New Roman"/>
              </a:rPr>
              <a:t>to </a:t>
            </a:r>
            <a:r>
              <a:rPr dirty="0" sz="1400" spc="-5">
                <a:latin typeface="Times New Roman"/>
                <a:cs typeface="Times New Roman"/>
              </a:rPr>
              <a:t>run. </a:t>
            </a:r>
            <a:r>
              <a:rPr dirty="0" sz="1400" spc="-10">
                <a:latin typeface="Times New Roman"/>
                <a:cs typeface="Times New Roman"/>
              </a:rPr>
              <a:t>In </a:t>
            </a:r>
            <a:r>
              <a:rPr dirty="0" sz="1400" spc="-5">
                <a:latin typeface="Times New Roman"/>
                <a:cs typeface="Times New Roman"/>
              </a:rPr>
              <a:t>this aspect, JavaScript </a:t>
            </a:r>
            <a:r>
              <a:rPr dirty="0" sz="1400">
                <a:latin typeface="Times New Roman"/>
                <a:cs typeface="Times New Roman"/>
              </a:rPr>
              <a:t>is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very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different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from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another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language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called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Java.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1533" y="889761"/>
            <a:ext cx="5307965" cy="1605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SzPct val="85714"/>
              <a:buChar char="▪"/>
              <a:tabLst>
                <a:tab pos="193675" algn="l"/>
                <a:tab pos="194310" algn="l"/>
              </a:tabLst>
            </a:pPr>
            <a:r>
              <a:rPr dirty="0" sz="1400" spc="-5" b="1">
                <a:latin typeface="Times New Roman"/>
                <a:cs typeface="Times New Roman"/>
              </a:rPr>
              <a:t>BACKEND</a:t>
            </a:r>
            <a:endParaRPr sz="1400">
              <a:latin typeface="Times New Roman"/>
              <a:cs typeface="Times New Roman"/>
            </a:endParaRPr>
          </a:p>
          <a:p>
            <a:pPr lvl="1" marL="469900" indent="-228600">
              <a:lnSpc>
                <a:spcPct val="100000"/>
              </a:lnSpc>
              <a:spcBef>
                <a:spcPts val="1140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1200" spc="-5" b="1">
                <a:latin typeface="Times New Roman"/>
                <a:cs typeface="Times New Roman"/>
              </a:rPr>
              <a:t>PYTHON </a:t>
            </a:r>
            <a:r>
              <a:rPr dirty="0" sz="1200" b="1">
                <a:latin typeface="Times New Roman"/>
                <a:cs typeface="Times New Roman"/>
              </a:rPr>
              <a:t>WITH</a:t>
            </a:r>
            <a:r>
              <a:rPr dirty="0" sz="1200" spc="-5" b="1">
                <a:latin typeface="Times New Roman"/>
                <a:cs typeface="Times New Roman"/>
              </a:rPr>
              <a:t> DJANGO FRAMEWORK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algn="just" lvl="2" marL="934719" marR="5080" indent="-228600">
              <a:lnSpc>
                <a:spcPts val="1380"/>
              </a:lnSpc>
              <a:buFont typeface="Symbol"/>
              <a:buChar char=""/>
              <a:tabLst>
                <a:tab pos="934719" algn="l"/>
              </a:tabLst>
            </a:pPr>
            <a:r>
              <a:rPr dirty="0" sz="1200">
                <a:latin typeface="Times New Roman"/>
                <a:cs typeface="Times New Roman"/>
              </a:rPr>
              <a:t>Python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is</a:t>
            </a:r>
            <a:r>
              <a:rPr dirty="0" sz="1200">
                <a:latin typeface="Times New Roman"/>
                <a:cs typeface="Times New Roman"/>
              </a:rPr>
              <a:t> a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high-level,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general-purpose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programming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language.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Its </a:t>
            </a:r>
            <a:r>
              <a:rPr dirty="0" sz="1200" spc="-5">
                <a:latin typeface="Times New Roman"/>
                <a:cs typeface="Times New Roman"/>
              </a:rPr>
              <a:t> design</a:t>
            </a:r>
            <a:r>
              <a:rPr dirty="0" sz="1200">
                <a:latin typeface="Times New Roman"/>
                <a:cs typeface="Times New Roman"/>
              </a:rPr>
              <a:t> philosophy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emphasizes</a:t>
            </a:r>
            <a:r>
              <a:rPr dirty="0" sz="1200">
                <a:latin typeface="Times New Roman"/>
                <a:cs typeface="Times New Roman"/>
              </a:rPr>
              <a:t> code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readability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with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the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use</a:t>
            </a:r>
            <a:r>
              <a:rPr dirty="0" sz="1200">
                <a:latin typeface="Times New Roman"/>
                <a:cs typeface="Times New Roman"/>
              </a:rPr>
              <a:t> of 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significant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indentation.</a:t>
            </a:r>
            <a:r>
              <a:rPr dirty="0" sz="1200">
                <a:latin typeface="Times New Roman"/>
                <a:cs typeface="Times New Roman"/>
              </a:rPr>
              <a:t> Python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is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dynamically</a:t>
            </a:r>
            <a:r>
              <a:rPr dirty="0" sz="1200">
                <a:latin typeface="Times New Roman"/>
                <a:cs typeface="Times New Roman"/>
              </a:rPr>
              <a:t> typed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and</a:t>
            </a:r>
            <a:r>
              <a:rPr dirty="0" sz="1200">
                <a:latin typeface="Times New Roman"/>
                <a:cs typeface="Times New Roman"/>
              </a:rPr>
              <a:t> garbage- 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collected.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It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supports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multiple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programming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paradigms,</a:t>
            </a:r>
            <a:r>
              <a:rPr dirty="0" sz="1200">
                <a:latin typeface="Times New Roman"/>
                <a:cs typeface="Times New Roman"/>
              </a:rPr>
              <a:t> including 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structured,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object-oriented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and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Times New Roman"/>
                <a:cs typeface="Times New Roman"/>
              </a:rPr>
              <a:t>functional</a:t>
            </a:r>
            <a:r>
              <a:rPr dirty="0" sz="1200">
                <a:latin typeface="Times New Roman"/>
                <a:cs typeface="Times New Roman"/>
              </a:rPr>
              <a:t> programming.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1533" y="3034030"/>
            <a:ext cx="5156200" cy="1005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SzPct val="85714"/>
              <a:buChar char="▪"/>
              <a:tabLst>
                <a:tab pos="193675" algn="l"/>
                <a:tab pos="194310" algn="l"/>
              </a:tabLst>
            </a:pPr>
            <a:r>
              <a:rPr dirty="0" sz="1400" spc="-5" b="1">
                <a:latin typeface="Times New Roman"/>
                <a:cs typeface="Times New Roman"/>
              </a:rPr>
              <a:t>BACKEND</a:t>
            </a:r>
            <a:endParaRPr sz="1400">
              <a:latin typeface="Times New Roman"/>
              <a:cs typeface="Times New Roman"/>
            </a:endParaRPr>
          </a:p>
          <a:p>
            <a:pPr marL="469265" marR="5080" indent="-228600">
              <a:lnSpc>
                <a:spcPts val="1610"/>
              </a:lnSpc>
              <a:spcBef>
                <a:spcPts val="1245"/>
              </a:spcBef>
            </a:pPr>
            <a:r>
              <a:rPr dirty="0" sz="1200" b="1">
                <a:latin typeface="Courier New"/>
                <a:cs typeface="Courier New"/>
              </a:rPr>
              <a:t>o</a:t>
            </a:r>
            <a:r>
              <a:rPr dirty="0" sz="1200" spc="5" b="1">
                <a:latin typeface="Courier New"/>
                <a:cs typeface="Courier New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SQLite : </a:t>
            </a:r>
            <a:r>
              <a:rPr dirty="0" sz="1400" spc="-5">
                <a:latin typeface="Times New Roman"/>
                <a:cs typeface="Times New Roman"/>
              </a:rPr>
              <a:t>SQLite </a:t>
            </a:r>
            <a:r>
              <a:rPr dirty="0" sz="1400">
                <a:latin typeface="Times New Roman"/>
                <a:cs typeface="Times New Roman"/>
              </a:rPr>
              <a:t>is </a:t>
            </a:r>
            <a:r>
              <a:rPr dirty="0" sz="1400" spc="-5">
                <a:latin typeface="Times New Roman"/>
                <a:cs typeface="Times New Roman"/>
              </a:rPr>
              <a:t>one of the most popular and </a:t>
            </a:r>
            <a:r>
              <a:rPr dirty="0" sz="1400">
                <a:latin typeface="Times New Roman"/>
                <a:cs typeface="Times New Roman"/>
              </a:rPr>
              <a:t>easy-to-use 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relational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database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systems.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It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possesses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many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features over</a:t>
            </a:r>
            <a:r>
              <a:rPr dirty="0" sz="1400" spc="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other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relational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databases.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6952615" cy="10084435"/>
          </a:xfrm>
          <a:custGeom>
            <a:avLst/>
            <a:gdLst/>
            <a:ahLst/>
            <a:cxnLst/>
            <a:rect l="l" t="t" r="r" b="b"/>
            <a:pathLst>
              <a:path w="6952615" h="10084435">
                <a:moveTo>
                  <a:pt x="6952475" y="10078225"/>
                </a:moveTo>
                <a:lnTo>
                  <a:pt x="6946392" y="10078225"/>
                </a:lnTo>
                <a:lnTo>
                  <a:pt x="6096" y="10078225"/>
                </a:lnTo>
                <a:lnTo>
                  <a:pt x="0" y="10078225"/>
                </a:lnTo>
                <a:lnTo>
                  <a:pt x="0" y="10084308"/>
                </a:lnTo>
                <a:lnTo>
                  <a:pt x="6096" y="10084308"/>
                </a:lnTo>
                <a:lnTo>
                  <a:pt x="6946392" y="10084308"/>
                </a:lnTo>
                <a:lnTo>
                  <a:pt x="6952475" y="10084308"/>
                </a:lnTo>
                <a:lnTo>
                  <a:pt x="6952475" y="10078225"/>
                </a:lnTo>
                <a:close/>
              </a:path>
              <a:path w="6952615" h="10084435">
                <a:moveTo>
                  <a:pt x="6952475" y="0"/>
                </a:moveTo>
                <a:lnTo>
                  <a:pt x="694639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0078212"/>
                </a:lnTo>
                <a:lnTo>
                  <a:pt x="6096" y="10078212"/>
                </a:lnTo>
                <a:lnTo>
                  <a:pt x="6096" y="6096"/>
                </a:lnTo>
                <a:lnTo>
                  <a:pt x="6946392" y="6096"/>
                </a:lnTo>
                <a:lnTo>
                  <a:pt x="6946392" y="10078212"/>
                </a:lnTo>
                <a:lnTo>
                  <a:pt x="6952475" y="10078212"/>
                </a:lnTo>
                <a:lnTo>
                  <a:pt x="6952475" y="6096"/>
                </a:lnTo>
                <a:lnTo>
                  <a:pt x="6952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 spc="-5"/>
              <a:t>NAVGUJARAT</a:t>
            </a:r>
            <a:r>
              <a:rPr dirty="0"/>
              <a:t> </a:t>
            </a:r>
            <a:r>
              <a:rPr dirty="0" spc="-5"/>
              <a:t>COLLEGE</a:t>
            </a:r>
            <a:r>
              <a:rPr dirty="0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COMPUTER APPLICATION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05"/>
              </a:lnSpc>
            </a:pPr>
            <a:r>
              <a:rPr dirty="0"/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Vinit Jumani</dc:creator>
  <dcterms:created xsi:type="dcterms:W3CDTF">2024-04-25T07:01:19Z</dcterms:created>
  <dcterms:modified xsi:type="dcterms:W3CDTF">2024-04-25T07:01:19Z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2024-04-25T00:00:00Z</vt:filetime>
  </property>
  <property fmtid="{D5CDD505-2E9C-101B-9397-08002B2CF9AE}" pid="3" name="Creator">
    <vt:lpwstr>Microsoft® Word 2021</vt:lpwstr>
  </property>
  <property fmtid="{D5CDD505-2E9C-101B-9397-08002B2CF9AE}" pid="4" name="LastSaved">
    <vt:filetime>2024-04-25T00:00:00Z</vt:filetime>
  </property>
</Properties>
</file>